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78" r:id="rId1"/>
    <p:sldMasterId id="2147483690" r:id="rId2"/>
  </p:sldMasterIdLst>
  <p:notesMasterIdLst>
    <p:notesMasterId r:id="rId47"/>
  </p:notesMasterIdLst>
  <p:sldIdLst>
    <p:sldId id="330" r:id="rId3"/>
    <p:sldId id="340" r:id="rId4"/>
    <p:sldId id="339" r:id="rId5"/>
    <p:sldId id="337" r:id="rId6"/>
    <p:sldId id="338" r:id="rId7"/>
    <p:sldId id="365" r:id="rId8"/>
    <p:sldId id="366" r:id="rId9"/>
    <p:sldId id="367" r:id="rId10"/>
    <p:sldId id="341" r:id="rId11"/>
    <p:sldId id="342" r:id="rId12"/>
    <p:sldId id="343" r:id="rId13"/>
    <p:sldId id="344" r:id="rId14"/>
    <p:sldId id="345" r:id="rId15"/>
    <p:sldId id="346" r:id="rId16"/>
    <p:sldId id="347" r:id="rId17"/>
    <p:sldId id="348" r:id="rId18"/>
    <p:sldId id="349" r:id="rId19"/>
    <p:sldId id="350" r:id="rId20"/>
    <p:sldId id="352" r:id="rId21"/>
    <p:sldId id="351" r:id="rId22"/>
    <p:sldId id="353" r:id="rId23"/>
    <p:sldId id="355" r:id="rId24"/>
    <p:sldId id="354" r:id="rId25"/>
    <p:sldId id="356" r:id="rId26"/>
    <p:sldId id="274" r:id="rId27"/>
    <p:sldId id="357" r:id="rId28"/>
    <p:sldId id="276" r:id="rId29"/>
    <p:sldId id="277" r:id="rId30"/>
    <p:sldId id="278" r:id="rId31"/>
    <p:sldId id="262" r:id="rId32"/>
    <p:sldId id="279" r:id="rId33"/>
    <p:sldId id="280" r:id="rId34"/>
    <p:sldId id="281" r:id="rId35"/>
    <p:sldId id="282" r:id="rId36"/>
    <p:sldId id="358" r:id="rId37"/>
    <p:sldId id="359" r:id="rId38"/>
    <p:sldId id="360" r:id="rId39"/>
    <p:sldId id="326" r:id="rId40"/>
    <p:sldId id="361" r:id="rId41"/>
    <p:sldId id="362" r:id="rId42"/>
    <p:sldId id="363" r:id="rId43"/>
    <p:sldId id="364" r:id="rId44"/>
    <p:sldId id="331" r:id="rId45"/>
    <p:sldId id="36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9" d="100"/>
          <a:sy n="69" d="100"/>
        </p:scale>
        <p:origin x="78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40FD0-0AC3-476B-9F29-BE061E376F5E}" type="datetimeFigureOut">
              <a:rPr lang="en-US" smtClean="0"/>
              <a:t>10/12/2021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8C7B79-E82E-4CC9-A18B-4352134825DD}" type="slidenum">
              <a:rPr lang="en-US" smtClean="0"/>
              <a:t>‹#›</a:t>
            </a:fld>
            <a:endParaRPr lang="en-US" dirty="0"/>
          </a:p>
        </p:txBody>
      </p:sp>
    </p:spTree>
    <p:extLst>
      <p:ext uri="{BB962C8B-B14F-4D97-AF65-F5344CB8AC3E}">
        <p14:creationId xmlns:p14="http://schemas.microsoft.com/office/powerpoint/2010/main" val="1469211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19E75C0-4B3F-4AAB-951D-A6DA0F07B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Slide Number Placeholder 3">
            <a:extLst>
              <a:ext uri="{FF2B5EF4-FFF2-40B4-BE49-F238E27FC236}">
                <a16:creationId xmlns:a16="http://schemas.microsoft.com/office/drawing/2014/main" id="{BF7F6AC6-32DD-44D1-88CD-8712E905D8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11D8CA-1D4D-47D4-89AC-0BA5FA60E57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2.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19E75C0-4B3F-4AAB-951D-A6DA0F07B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Slide Number Placeholder 3">
            <a:extLst>
              <a:ext uri="{FF2B5EF4-FFF2-40B4-BE49-F238E27FC236}">
                <a16:creationId xmlns:a16="http://schemas.microsoft.com/office/drawing/2014/main" id="{BF7F6AC6-32DD-44D1-88CD-8712E905D8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11D8CA-1D4D-47D4-89AC-0BA5FA60E57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90511004"/>
      </p:ext>
    </p:extLst>
  </p:cSld>
  <p:clrMapOvr>
    <a:masterClrMapping/>
  </p:clrMapOvr>
</p:notes>
</file>

<file path=ppt/notesSlides/notesSlide3.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19E75C0-4B3F-4AAB-951D-A6DA0F07B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Slide Number Placeholder 3">
            <a:extLst>
              <a:ext uri="{FF2B5EF4-FFF2-40B4-BE49-F238E27FC236}">
                <a16:creationId xmlns:a16="http://schemas.microsoft.com/office/drawing/2014/main" id="{BF7F6AC6-32DD-44D1-88CD-8712E905D8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11D8CA-1D4D-47D4-89AC-0BA5FA60E57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46190388"/>
      </p:ext>
    </p:extLst>
  </p:cSld>
  <p:clrMapOvr>
    <a:masterClrMapping/>
  </p:clrMapOvr>
</p:notes>
</file>

<file path=ppt/notesSlides/notesSlide4.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19E75C0-4B3F-4AAB-951D-A6DA0F07B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Slide Number Placeholder 3">
            <a:extLst>
              <a:ext uri="{FF2B5EF4-FFF2-40B4-BE49-F238E27FC236}">
                <a16:creationId xmlns:a16="http://schemas.microsoft.com/office/drawing/2014/main" id="{BF7F6AC6-32DD-44D1-88CD-8712E905D8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11D8CA-1D4D-47D4-89AC-0BA5FA60E57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0429196"/>
      </p:ext>
    </p:extLst>
  </p:cSld>
  <p:clrMapOvr>
    <a:masterClrMapping/>
  </p:clrMapOvr>
</p:notes>
</file>

<file path=ppt/notesSlides/notesSlide5.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19E75C0-4B3F-4AAB-951D-A6DA0F07B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Slide Number Placeholder 3">
            <a:extLst>
              <a:ext uri="{FF2B5EF4-FFF2-40B4-BE49-F238E27FC236}">
                <a16:creationId xmlns:a16="http://schemas.microsoft.com/office/drawing/2014/main" id="{BF7F6AC6-32DD-44D1-88CD-8712E905D8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11D8CA-1D4D-47D4-89AC-0BA5FA60E57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1574058"/>
      </p:ext>
    </p:extLst>
  </p:cSld>
  <p:clrMapOvr>
    <a:masterClrMapping/>
  </p:clrMapOvr>
</p:notes>
</file>

<file path=ppt/notesSlides/notesSlide6.xml><?xml version="1.0" encoding="utf-8"?>
<p:notes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a:extLst>
              <a:ext uri="{FF2B5EF4-FFF2-40B4-BE49-F238E27FC236}">
                <a16:creationId xmlns:a16="http://schemas.microsoft.com/office/drawing/2014/main" id="{319E75C0-4B3F-4AAB-951D-A6DA0F07BA0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4" name="Slide Number Placeholder 3">
            <a:extLst>
              <a:ext uri="{FF2B5EF4-FFF2-40B4-BE49-F238E27FC236}">
                <a16:creationId xmlns:a16="http://schemas.microsoft.com/office/drawing/2014/main" id="{BF7F6AC6-32DD-44D1-88CD-8712E905D8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B11D8CA-1D4D-47D4-89AC-0BA5FA60E57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728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F03353C-A823-4C86-BEE2-6107C751B31D}"/>
              </a:ext>
            </a:extLst>
          </p:cNvPr>
          <p:cNvSpPr>
            <a:spLocks noGrp="1"/>
          </p:cNvSpPr>
          <p:nvPr>
            <p:ph type="dt" sz="half" idx="10"/>
          </p:nvPr>
        </p:nvSpPr>
        <p:spPr/>
        <p:txBody>
          <a:bodyPr/>
          <a:lstStyle>
            <a:lvl1pPr>
              <a:defRPr/>
            </a:lvl1pPr>
          </a:lstStyle>
          <a:p>
            <a:pPr>
              <a:defRPr/>
            </a:pPr>
            <a:fld id="{DA9C76D2-186C-48AC-8374-15CFC98F1C54}" type="datetime1">
              <a:rPr lang="en-US"/>
              <a:pPr>
                <a:defRPr/>
              </a:pPr>
              <a:t>10/12/2021</a:t>
            </a:fld>
            <a:endParaRPr lang="en-US" dirty="0"/>
          </a:p>
        </p:txBody>
      </p:sp>
      <p:sp>
        <p:nvSpPr>
          <p:cNvPr id="5" name="Footer Placeholder 4">
            <a:extLst>
              <a:ext uri="{FF2B5EF4-FFF2-40B4-BE49-F238E27FC236}">
                <a16:creationId xmlns:a16="http://schemas.microsoft.com/office/drawing/2014/main" id="{10A6429E-BEFF-45DB-B432-E5FC8AF40D1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DE58B929-DF9A-42E9-9DFF-E6312F1A3248}"/>
              </a:ext>
            </a:extLst>
          </p:cNvPr>
          <p:cNvSpPr>
            <a:spLocks noGrp="1"/>
          </p:cNvSpPr>
          <p:nvPr>
            <p:ph type="sldNum" sz="quarter" idx="12"/>
          </p:nvPr>
        </p:nvSpPr>
        <p:spPr/>
        <p:txBody>
          <a:bodyPr/>
          <a:lstStyle>
            <a:lvl1pPr>
              <a:defRPr/>
            </a:lvl1pPr>
          </a:lstStyle>
          <a:p>
            <a:pPr>
              <a:defRPr/>
            </a:pPr>
            <a:fld id="{9BDAB763-F59A-41FA-870C-94DC1ACE3359}" type="slidenum">
              <a:rPr lang="en-US" altLang="en-US"/>
              <a:pPr>
                <a:defRPr/>
              </a:pPr>
              <a:t>‹#›</a:t>
            </a:fld>
            <a:endParaRPr lang="en-US" altLang="en-US" dirty="0"/>
          </a:p>
        </p:txBody>
      </p:sp>
    </p:spTree>
    <p:extLst>
      <p:ext uri="{BB962C8B-B14F-4D97-AF65-F5344CB8AC3E}">
        <p14:creationId xmlns:p14="http://schemas.microsoft.com/office/powerpoint/2010/main" val="213014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10F874-B867-4E11-BECC-9024D513020F}"/>
              </a:ext>
            </a:extLst>
          </p:cNvPr>
          <p:cNvSpPr>
            <a:spLocks noGrp="1"/>
          </p:cNvSpPr>
          <p:nvPr>
            <p:ph type="dt" sz="half" idx="10"/>
          </p:nvPr>
        </p:nvSpPr>
        <p:spPr/>
        <p:txBody>
          <a:bodyPr/>
          <a:lstStyle>
            <a:lvl1pPr>
              <a:defRPr/>
            </a:lvl1pPr>
          </a:lstStyle>
          <a:p>
            <a:pPr>
              <a:defRPr/>
            </a:pPr>
            <a:fld id="{E6256A28-190A-459D-9648-4B481FD1164E}" type="datetime1">
              <a:rPr lang="en-US"/>
              <a:pPr>
                <a:defRPr/>
              </a:pPr>
              <a:t>10/12/2021</a:t>
            </a:fld>
            <a:endParaRPr lang="en-US" dirty="0"/>
          </a:p>
        </p:txBody>
      </p:sp>
      <p:sp>
        <p:nvSpPr>
          <p:cNvPr id="5" name="Footer Placeholder 4">
            <a:extLst>
              <a:ext uri="{FF2B5EF4-FFF2-40B4-BE49-F238E27FC236}">
                <a16:creationId xmlns:a16="http://schemas.microsoft.com/office/drawing/2014/main" id="{F67AA651-2D56-487A-9089-1110C647BA6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7A324F42-2068-4D28-B989-C5F1FE79BCC1}"/>
              </a:ext>
            </a:extLst>
          </p:cNvPr>
          <p:cNvSpPr>
            <a:spLocks noGrp="1"/>
          </p:cNvSpPr>
          <p:nvPr>
            <p:ph type="sldNum" sz="quarter" idx="12"/>
          </p:nvPr>
        </p:nvSpPr>
        <p:spPr/>
        <p:txBody>
          <a:bodyPr/>
          <a:lstStyle>
            <a:lvl1pPr>
              <a:defRPr/>
            </a:lvl1pPr>
          </a:lstStyle>
          <a:p>
            <a:pPr>
              <a:defRPr/>
            </a:pPr>
            <a:fld id="{8CAB2005-682C-443A-A3F3-97EFB2D07D45}" type="slidenum">
              <a:rPr lang="en-US" altLang="en-US"/>
              <a:pPr>
                <a:defRPr/>
              </a:pPr>
              <a:t>‹#›</a:t>
            </a:fld>
            <a:endParaRPr lang="en-US" altLang="en-US" dirty="0"/>
          </a:p>
        </p:txBody>
      </p:sp>
    </p:spTree>
    <p:extLst>
      <p:ext uri="{BB962C8B-B14F-4D97-AF65-F5344CB8AC3E}">
        <p14:creationId xmlns:p14="http://schemas.microsoft.com/office/powerpoint/2010/main" val="447707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E0FD9-880B-40CB-9F93-55EE149D92D1}"/>
              </a:ext>
            </a:extLst>
          </p:cNvPr>
          <p:cNvSpPr>
            <a:spLocks noGrp="1"/>
          </p:cNvSpPr>
          <p:nvPr>
            <p:ph type="dt" sz="half" idx="10"/>
          </p:nvPr>
        </p:nvSpPr>
        <p:spPr/>
        <p:txBody>
          <a:bodyPr/>
          <a:lstStyle>
            <a:lvl1pPr>
              <a:defRPr/>
            </a:lvl1pPr>
          </a:lstStyle>
          <a:p>
            <a:pPr>
              <a:defRPr/>
            </a:pPr>
            <a:fld id="{93504939-1380-49CB-AEC1-65F70AC6836C}" type="datetime1">
              <a:rPr lang="en-US"/>
              <a:pPr>
                <a:defRPr/>
              </a:pPr>
              <a:t>10/12/2021</a:t>
            </a:fld>
            <a:endParaRPr lang="en-US" dirty="0"/>
          </a:p>
        </p:txBody>
      </p:sp>
      <p:sp>
        <p:nvSpPr>
          <p:cNvPr id="5" name="Footer Placeholder 4">
            <a:extLst>
              <a:ext uri="{FF2B5EF4-FFF2-40B4-BE49-F238E27FC236}">
                <a16:creationId xmlns:a16="http://schemas.microsoft.com/office/drawing/2014/main" id="{C60B425C-641F-4FE0-8517-0D244C29D5D0}"/>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C3B1452-8949-4302-A2F4-B0DBC16D9B37}"/>
              </a:ext>
            </a:extLst>
          </p:cNvPr>
          <p:cNvSpPr>
            <a:spLocks noGrp="1"/>
          </p:cNvSpPr>
          <p:nvPr>
            <p:ph type="sldNum" sz="quarter" idx="12"/>
          </p:nvPr>
        </p:nvSpPr>
        <p:spPr/>
        <p:txBody>
          <a:bodyPr/>
          <a:lstStyle>
            <a:lvl1pPr>
              <a:defRPr/>
            </a:lvl1pPr>
          </a:lstStyle>
          <a:p>
            <a:pPr>
              <a:defRPr/>
            </a:pPr>
            <a:fld id="{D3BD2C08-1F84-4CEC-8264-566103AB6BBD}" type="slidenum">
              <a:rPr lang="en-US" altLang="en-US"/>
              <a:pPr>
                <a:defRPr/>
              </a:pPr>
              <a:t>‹#›</a:t>
            </a:fld>
            <a:endParaRPr lang="en-US" altLang="en-US" dirty="0"/>
          </a:p>
        </p:txBody>
      </p:sp>
    </p:spTree>
    <p:extLst>
      <p:ext uri="{BB962C8B-B14F-4D97-AF65-F5344CB8AC3E}">
        <p14:creationId xmlns:p14="http://schemas.microsoft.com/office/powerpoint/2010/main" val="1377439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7A7A5C0-A8D9-4BE1-B8D9-4733046C92D9}"/>
              </a:ext>
            </a:extLst>
          </p:cNvPr>
          <p:cNvSpPr>
            <a:spLocks noGrp="1"/>
          </p:cNvSpPr>
          <p:nvPr>
            <p:ph type="dt" sz="half" idx="10"/>
          </p:nvPr>
        </p:nvSpPr>
        <p:spPr/>
        <p:txBody>
          <a:bodyPr/>
          <a:lstStyle>
            <a:lvl1pPr>
              <a:defRPr/>
            </a:lvl1pPr>
          </a:lstStyle>
          <a:p>
            <a:pPr>
              <a:defRPr/>
            </a:pPr>
            <a:fld id="{2F348E3D-88F2-44CD-B5CB-FA43468E8D35}" type="datetime1">
              <a:rPr lang="en-US"/>
              <a:pPr>
                <a:defRPr/>
              </a:pPr>
              <a:t>10/12/2021</a:t>
            </a:fld>
            <a:endParaRPr lang="en-US" dirty="0"/>
          </a:p>
        </p:txBody>
      </p:sp>
      <p:sp>
        <p:nvSpPr>
          <p:cNvPr id="5" name="Footer Placeholder 4">
            <a:extLst>
              <a:ext uri="{FF2B5EF4-FFF2-40B4-BE49-F238E27FC236}">
                <a16:creationId xmlns:a16="http://schemas.microsoft.com/office/drawing/2014/main" id="{AE522EB4-7385-43EA-B3F2-E7F2D4928B8E}"/>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6F6B2CDF-2769-40D9-B619-F02E55A661D4}"/>
              </a:ext>
            </a:extLst>
          </p:cNvPr>
          <p:cNvSpPr>
            <a:spLocks noGrp="1"/>
          </p:cNvSpPr>
          <p:nvPr>
            <p:ph type="sldNum" sz="quarter" idx="12"/>
          </p:nvPr>
        </p:nvSpPr>
        <p:spPr/>
        <p:txBody>
          <a:bodyPr/>
          <a:lstStyle>
            <a:lvl1pPr>
              <a:defRPr/>
            </a:lvl1pPr>
          </a:lstStyle>
          <a:p>
            <a:pPr>
              <a:defRPr/>
            </a:pPr>
            <a:fld id="{FE5E10FD-27D0-409F-B13F-1CB404E1DE23}" type="slidenum">
              <a:rPr lang="en-US" altLang="en-US"/>
              <a:pPr>
                <a:defRPr/>
              </a:pPr>
              <a:t>‹#›</a:t>
            </a:fld>
            <a:endParaRPr lang="en-US" altLang="en-US" dirty="0"/>
          </a:p>
        </p:txBody>
      </p:sp>
    </p:spTree>
    <p:extLst>
      <p:ext uri="{BB962C8B-B14F-4D97-AF65-F5344CB8AC3E}">
        <p14:creationId xmlns:p14="http://schemas.microsoft.com/office/powerpoint/2010/main" val="41502960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6D55D6-5E6A-494B-8B35-774D04121BE4}"/>
              </a:ext>
            </a:extLst>
          </p:cNvPr>
          <p:cNvSpPr>
            <a:spLocks noGrp="1"/>
          </p:cNvSpPr>
          <p:nvPr>
            <p:ph type="dt" sz="half" idx="10"/>
          </p:nvPr>
        </p:nvSpPr>
        <p:spPr/>
        <p:txBody>
          <a:bodyPr/>
          <a:lstStyle>
            <a:lvl1pPr>
              <a:defRPr/>
            </a:lvl1pPr>
          </a:lstStyle>
          <a:p>
            <a:pPr>
              <a:defRPr/>
            </a:pPr>
            <a:fld id="{35831A23-8A46-4513-B3B5-A0B2090B10EC}" type="datetime1">
              <a:rPr lang="en-US"/>
              <a:pPr>
                <a:defRPr/>
              </a:pPr>
              <a:t>10/12/2021</a:t>
            </a:fld>
            <a:endParaRPr lang="en-US" dirty="0"/>
          </a:p>
        </p:txBody>
      </p:sp>
      <p:sp>
        <p:nvSpPr>
          <p:cNvPr id="5" name="Footer Placeholder 4">
            <a:extLst>
              <a:ext uri="{FF2B5EF4-FFF2-40B4-BE49-F238E27FC236}">
                <a16:creationId xmlns:a16="http://schemas.microsoft.com/office/drawing/2014/main" id="{AEF66148-CAAF-4305-B0CD-C9C24DFE5F3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C26507F5-4FF3-40D8-9F87-2FDEB10EEAAD}"/>
              </a:ext>
            </a:extLst>
          </p:cNvPr>
          <p:cNvSpPr>
            <a:spLocks noGrp="1"/>
          </p:cNvSpPr>
          <p:nvPr>
            <p:ph type="sldNum" sz="quarter" idx="12"/>
          </p:nvPr>
        </p:nvSpPr>
        <p:spPr/>
        <p:txBody>
          <a:bodyPr/>
          <a:lstStyle>
            <a:lvl1pPr>
              <a:defRPr/>
            </a:lvl1pPr>
          </a:lstStyle>
          <a:p>
            <a:pPr>
              <a:defRPr/>
            </a:pPr>
            <a:fld id="{7CC3A627-D39C-45E6-B153-8CA86C090A8D}" type="slidenum">
              <a:rPr lang="en-US" altLang="en-US"/>
              <a:pPr>
                <a:defRPr/>
              </a:pPr>
              <a:t>‹#›</a:t>
            </a:fld>
            <a:endParaRPr lang="en-US" altLang="en-US" dirty="0"/>
          </a:p>
        </p:txBody>
      </p:sp>
    </p:spTree>
    <p:extLst>
      <p:ext uri="{BB962C8B-B14F-4D97-AF65-F5344CB8AC3E}">
        <p14:creationId xmlns:p14="http://schemas.microsoft.com/office/powerpoint/2010/main" val="4180475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9C1FF4-F76E-4847-8AE8-B84298FD7C2A}"/>
              </a:ext>
            </a:extLst>
          </p:cNvPr>
          <p:cNvSpPr>
            <a:spLocks noGrp="1"/>
          </p:cNvSpPr>
          <p:nvPr>
            <p:ph type="dt" sz="half" idx="10"/>
          </p:nvPr>
        </p:nvSpPr>
        <p:spPr/>
        <p:txBody>
          <a:bodyPr/>
          <a:lstStyle>
            <a:lvl1pPr>
              <a:defRPr/>
            </a:lvl1pPr>
          </a:lstStyle>
          <a:p>
            <a:pPr>
              <a:defRPr/>
            </a:pPr>
            <a:fld id="{CFF55731-7BEF-4E6D-A2EC-EE9313CC9178}" type="datetime1">
              <a:rPr lang="en-US"/>
              <a:pPr>
                <a:defRPr/>
              </a:pPr>
              <a:t>10/12/2021</a:t>
            </a:fld>
            <a:endParaRPr lang="en-US" dirty="0"/>
          </a:p>
        </p:txBody>
      </p:sp>
      <p:sp>
        <p:nvSpPr>
          <p:cNvPr id="5" name="Footer Placeholder 4">
            <a:extLst>
              <a:ext uri="{FF2B5EF4-FFF2-40B4-BE49-F238E27FC236}">
                <a16:creationId xmlns:a16="http://schemas.microsoft.com/office/drawing/2014/main" id="{3FF9DFB0-10B9-4D14-8F79-E9EE3FA3638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12257328-25F0-472D-AF1F-10B806F05AC1}"/>
              </a:ext>
            </a:extLst>
          </p:cNvPr>
          <p:cNvSpPr>
            <a:spLocks noGrp="1"/>
          </p:cNvSpPr>
          <p:nvPr>
            <p:ph type="sldNum" sz="quarter" idx="12"/>
          </p:nvPr>
        </p:nvSpPr>
        <p:spPr/>
        <p:txBody>
          <a:bodyPr/>
          <a:lstStyle>
            <a:lvl1pPr>
              <a:defRPr/>
            </a:lvl1pPr>
          </a:lstStyle>
          <a:p>
            <a:pPr>
              <a:defRPr/>
            </a:pPr>
            <a:fld id="{E67F828E-06E7-45B3-AA6C-1180CA81727F}" type="slidenum">
              <a:rPr lang="en-US" altLang="en-US"/>
              <a:pPr>
                <a:defRPr/>
              </a:pPr>
              <a:t>‹#›</a:t>
            </a:fld>
            <a:endParaRPr lang="en-US" altLang="en-US" dirty="0"/>
          </a:p>
        </p:txBody>
      </p:sp>
    </p:spTree>
    <p:extLst>
      <p:ext uri="{BB962C8B-B14F-4D97-AF65-F5344CB8AC3E}">
        <p14:creationId xmlns:p14="http://schemas.microsoft.com/office/powerpoint/2010/main" val="1452071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44743967-10D4-480B-A19B-9FD24267EBB3}"/>
              </a:ext>
            </a:extLst>
          </p:cNvPr>
          <p:cNvSpPr>
            <a:spLocks noGrp="1"/>
          </p:cNvSpPr>
          <p:nvPr>
            <p:ph type="dt" sz="half" idx="10"/>
          </p:nvPr>
        </p:nvSpPr>
        <p:spPr/>
        <p:txBody>
          <a:bodyPr/>
          <a:lstStyle>
            <a:lvl1pPr>
              <a:defRPr/>
            </a:lvl1pPr>
          </a:lstStyle>
          <a:p>
            <a:pPr>
              <a:defRPr/>
            </a:pPr>
            <a:fld id="{4606CEE0-607A-4DA3-9460-8EE600A90758}" type="datetime1">
              <a:rPr lang="en-US"/>
              <a:pPr>
                <a:defRPr/>
              </a:pPr>
              <a:t>10/12/2021</a:t>
            </a:fld>
            <a:endParaRPr lang="en-US" dirty="0"/>
          </a:p>
        </p:txBody>
      </p:sp>
      <p:sp>
        <p:nvSpPr>
          <p:cNvPr id="6" name="Footer Placeholder 4">
            <a:extLst>
              <a:ext uri="{FF2B5EF4-FFF2-40B4-BE49-F238E27FC236}">
                <a16:creationId xmlns:a16="http://schemas.microsoft.com/office/drawing/2014/main" id="{D258E03E-8930-415A-B92E-91ED7F7807F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2C526E0-DFFF-4093-AF60-C0ED283D1047}"/>
              </a:ext>
            </a:extLst>
          </p:cNvPr>
          <p:cNvSpPr>
            <a:spLocks noGrp="1"/>
          </p:cNvSpPr>
          <p:nvPr>
            <p:ph type="sldNum" sz="quarter" idx="12"/>
          </p:nvPr>
        </p:nvSpPr>
        <p:spPr/>
        <p:txBody>
          <a:bodyPr/>
          <a:lstStyle>
            <a:lvl1pPr>
              <a:defRPr/>
            </a:lvl1pPr>
          </a:lstStyle>
          <a:p>
            <a:pPr>
              <a:defRPr/>
            </a:pPr>
            <a:fld id="{61C15527-6A78-4FE7-8B3F-A8A8595F6879}" type="slidenum">
              <a:rPr lang="en-US" altLang="en-US"/>
              <a:pPr>
                <a:defRPr/>
              </a:pPr>
              <a:t>‹#›</a:t>
            </a:fld>
            <a:endParaRPr lang="en-US" altLang="en-US" dirty="0"/>
          </a:p>
        </p:txBody>
      </p:sp>
    </p:spTree>
    <p:extLst>
      <p:ext uri="{BB962C8B-B14F-4D97-AF65-F5344CB8AC3E}">
        <p14:creationId xmlns:p14="http://schemas.microsoft.com/office/powerpoint/2010/main" val="574701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7B2B169-EEAC-4CE2-85D2-979EAA24C3C2}"/>
              </a:ext>
            </a:extLst>
          </p:cNvPr>
          <p:cNvSpPr>
            <a:spLocks noGrp="1"/>
          </p:cNvSpPr>
          <p:nvPr>
            <p:ph type="dt" sz="half" idx="10"/>
          </p:nvPr>
        </p:nvSpPr>
        <p:spPr/>
        <p:txBody>
          <a:bodyPr/>
          <a:lstStyle>
            <a:lvl1pPr>
              <a:defRPr/>
            </a:lvl1pPr>
          </a:lstStyle>
          <a:p>
            <a:pPr>
              <a:defRPr/>
            </a:pPr>
            <a:fld id="{6683FDD0-873B-44F2-9C7A-A539D8719175}" type="datetime1">
              <a:rPr lang="en-US"/>
              <a:pPr>
                <a:defRPr/>
              </a:pPr>
              <a:t>10/12/2021</a:t>
            </a:fld>
            <a:endParaRPr lang="en-US" dirty="0"/>
          </a:p>
        </p:txBody>
      </p:sp>
      <p:sp>
        <p:nvSpPr>
          <p:cNvPr id="8" name="Footer Placeholder 4">
            <a:extLst>
              <a:ext uri="{FF2B5EF4-FFF2-40B4-BE49-F238E27FC236}">
                <a16:creationId xmlns:a16="http://schemas.microsoft.com/office/drawing/2014/main" id="{B0C720AE-802B-48CC-BEED-95A821F56601}"/>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0476A9AB-9079-4635-9FF9-4AE374344955}"/>
              </a:ext>
            </a:extLst>
          </p:cNvPr>
          <p:cNvSpPr>
            <a:spLocks noGrp="1"/>
          </p:cNvSpPr>
          <p:nvPr>
            <p:ph type="sldNum" sz="quarter" idx="12"/>
          </p:nvPr>
        </p:nvSpPr>
        <p:spPr/>
        <p:txBody>
          <a:bodyPr/>
          <a:lstStyle>
            <a:lvl1pPr>
              <a:defRPr/>
            </a:lvl1pPr>
          </a:lstStyle>
          <a:p>
            <a:pPr>
              <a:defRPr/>
            </a:pPr>
            <a:fld id="{DE584E9C-F43E-4E50-8F14-1D62AA33DA59}" type="slidenum">
              <a:rPr lang="en-US" altLang="en-US"/>
              <a:pPr>
                <a:defRPr/>
              </a:pPr>
              <a:t>‹#›</a:t>
            </a:fld>
            <a:endParaRPr lang="en-US" altLang="en-US" dirty="0"/>
          </a:p>
        </p:txBody>
      </p:sp>
    </p:spTree>
    <p:extLst>
      <p:ext uri="{BB962C8B-B14F-4D97-AF65-F5344CB8AC3E}">
        <p14:creationId xmlns:p14="http://schemas.microsoft.com/office/powerpoint/2010/main" val="2561803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D9EC218-20B5-496F-A452-EF904CED8C9B}"/>
              </a:ext>
            </a:extLst>
          </p:cNvPr>
          <p:cNvSpPr>
            <a:spLocks noGrp="1"/>
          </p:cNvSpPr>
          <p:nvPr>
            <p:ph type="dt" sz="half" idx="10"/>
          </p:nvPr>
        </p:nvSpPr>
        <p:spPr/>
        <p:txBody>
          <a:bodyPr/>
          <a:lstStyle>
            <a:lvl1pPr>
              <a:defRPr/>
            </a:lvl1pPr>
          </a:lstStyle>
          <a:p>
            <a:pPr>
              <a:defRPr/>
            </a:pPr>
            <a:fld id="{DC35568D-8AF5-48FC-AF5B-F63C385317AD}" type="datetime1">
              <a:rPr lang="en-US"/>
              <a:pPr>
                <a:defRPr/>
              </a:pPr>
              <a:t>10/12/2021</a:t>
            </a:fld>
            <a:endParaRPr lang="en-US" dirty="0"/>
          </a:p>
        </p:txBody>
      </p:sp>
      <p:sp>
        <p:nvSpPr>
          <p:cNvPr id="4" name="Footer Placeholder 4">
            <a:extLst>
              <a:ext uri="{FF2B5EF4-FFF2-40B4-BE49-F238E27FC236}">
                <a16:creationId xmlns:a16="http://schemas.microsoft.com/office/drawing/2014/main" id="{1BAA5801-7056-44EC-BB52-F1640B0B9216}"/>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86CD2652-8734-45A6-BEB4-C90D0797BBEF}"/>
              </a:ext>
            </a:extLst>
          </p:cNvPr>
          <p:cNvSpPr>
            <a:spLocks noGrp="1"/>
          </p:cNvSpPr>
          <p:nvPr>
            <p:ph type="sldNum" sz="quarter" idx="12"/>
          </p:nvPr>
        </p:nvSpPr>
        <p:spPr/>
        <p:txBody>
          <a:bodyPr/>
          <a:lstStyle>
            <a:lvl1pPr>
              <a:defRPr/>
            </a:lvl1pPr>
          </a:lstStyle>
          <a:p>
            <a:pPr>
              <a:defRPr/>
            </a:pPr>
            <a:fld id="{6B0D89F6-57A1-448C-8E81-5337F54AB714}" type="slidenum">
              <a:rPr lang="en-US" altLang="en-US"/>
              <a:pPr>
                <a:defRPr/>
              </a:pPr>
              <a:t>‹#›</a:t>
            </a:fld>
            <a:endParaRPr lang="en-US" altLang="en-US" dirty="0"/>
          </a:p>
        </p:txBody>
      </p:sp>
    </p:spTree>
    <p:extLst>
      <p:ext uri="{BB962C8B-B14F-4D97-AF65-F5344CB8AC3E}">
        <p14:creationId xmlns:p14="http://schemas.microsoft.com/office/powerpoint/2010/main" val="1591396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85D2F00-3E95-4F8D-91F3-56B6B250F8B6}"/>
              </a:ext>
            </a:extLst>
          </p:cNvPr>
          <p:cNvSpPr>
            <a:spLocks noGrp="1"/>
          </p:cNvSpPr>
          <p:nvPr>
            <p:ph type="dt" sz="half" idx="10"/>
          </p:nvPr>
        </p:nvSpPr>
        <p:spPr/>
        <p:txBody>
          <a:bodyPr/>
          <a:lstStyle>
            <a:lvl1pPr>
              <a:defRPr/>
            </a:lvl1pPr>
          </a:lstStyle>
          <a:p>
            <a:pPr>
              <a:defRPr/>
            </a:pPr>
            <a:fld id="{6A8BDF89-2D2F-41F7-9A73-2FD088F6EA32}" type="datetime1">
              <a:rPr lang="en-US"/>
              <a:pPr>
                <a:defRPr/>
              </a:pPr>
              <a:t>10/12/2021</a:t>
            </a:fld>
            <a:endParaRPr lang="en-US" dirty="0"/>
          </a:p>
        </p:txBody>
      </p:sp>
      <p:sp>
        <p:nvSpPr>
          <p:cNvPr id="3" name="Footer Placeholder 4">
            <a:extLst>
              <a:ext uri="{FF2B5EF4-FFF2-40B4-BE49-F238E27FC236}">
                <a16:creationId xmlns:a16="http://schemas.microsoft.com/office/drawing/2014/main" id="{25F19E82-DB7D-494F-8473-097341B9D238}"/>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C1A0F336-BBD6-4545-9168-D8E2B837A73A}"/>
              </a:ext>
            </a:extLst>
          </p:cNvPr>
          <p:cNvSpPr>
            <a:spLocks noGrp="1"/>
          </p:cNvSpPr>
          <p:nvPr>
            <p:ph type="sldNum" sz="quarter" idx="12"/>
          </p:nvPr>
        </p:nvSpPr>
        <p:spPr/>
        <p:txBody>
          <a:bodyPr/>
          <a:lstStyle>
            <a:lvl1pPr>
              <a:defRPr/>
            </a:lvl1pPr>
          </a:lstStyle>
          <a:p>
            <a:pPr>
              <a:defRPr/>
            </a:pPr>
            <a:fld id="{5CB74601-20D4-4FF8-8846-E0B91A79890B}" type="slidenum">
              <a:rPr lang="en-US" altLang="en-US"/>
              <a:pPr>
                <a:defRPr/>
              </a:pPr>
              <a:t>‹#›</a:t>
            </a:fld>
            <a:endParaRPr lang="en-US" altLang="en-US" dirty="0"/>
          </a:p>
        </p:txBody>
      </p:sp>
    </p:spTree>
    <p:extLst>
      <p:ext uri="{BB962C8B-B14F-4D97-AF65-F5344CB8AC3E}">
        <p14:creationId xmlns:p14="http://schemas.microsoft.com/office/powerpoint/2010/main" val="2466079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CD5E47F-3E77-4543-AD49-05B305BA56DC}"/>
              </a:ext>
            </a:extLst>
          </p:cNvPr>
          <p:cNvSpPr>
            <a:spLocks noGrp="1"/>
          </p:cNvSpPr>
          <p:nvPr>
            <p:ph type="dt" sz="half" idx="10"/>
          </p:nvPr>
        </p:nvSpPr>
        <p:spPr/>
        <p:txBody>
          <a:bodyPr/>
          <a:lstStyle>
            <a:lvl1pPr>
              <a:defRPr/>
            </a:lvl1pPr>
          </a:lstStyle>
          <a:p>
            <a:pPr>
              <a:defRPr/>
            </a:pPr>
            <a:fld id="{1F7990E1-C3DA-43FC-ACB4-D4052CCB5A3D}" type="datetime1">
              <a:rPr lang="en-US"/>
              <a:pPr>
                <a:defRPr/>
              </a:pPr>
              <a:t>10/12/2021</a:t>
            </a:fld>
            <a:endParaRPr lang="en-US" dirty="0"/>
          </a:p>
        </p:txBody>
      </p:sp>
      <p:sp>
        <p:nvSpPr>
          <p:cNvPr id="6" name="Footer Placeholder 4">
            <a:extLst>
              <a:ext uri="{FF2B5EF4-FFF2-40B4-BE49-F238E27FC236}">
                <a16:creationId xmlns:a16="http://schemas.microsoft.com/office/drawing/2014/main" id="{34419594-521F-4F6D-83B3-FC481AA1E9BB}"/>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5AA40B42-0435-4C84-9DC2-909790E36E6F}"/>
              </a:ext>
            </a:extLst>
          </p:cNvPr>
          <p:cNvSpPr>
            <a:spLocks noGrp="1"/>
          </p:cNvSpPr>
          <p:nvPr>
            <p:ph type="sldNum" sz="quarter" idx="12"/>
          </p:nvPr>
        </p:nvSpPr>
        <p:spPr/>
        <p:txBody>
          <a:bodyPr/>
          <a:lstStyle>
            <a:lvl1pPr>
              <a:defRPr/>
            </a:lvl1pPr>
          </a:lstStyle>
          <a:p>
            <a:pPr>
              <a:defRPr/>
            </a:pPr>
            <a:fld id="{DF6EF11E-BBF0-45D5-BB7C-CD0D125F9E8F}" type="slidenum">
              <a:rPr lang="en-US" altLang="en-US"/>
              <a:pPr>
                <a:defRPr/>
              </a:pPr>
              <a:t>‹#›</a:t>
            </a:fld>
            <a:endParaRPr lang="en-US" altLang="en-US" dirty="0"/>
          </a:p>
        </p:txBody>
      </p:sp>
    </p:spTree>
    <p:extLst>
      <p:ext uri="{BB962C8B-B14F-4D97-AF65-F5344CB8AC3E}">
        <p14:creationId xmlns:p14="http://schemas.microsoft.com/office/powerpoint/2010/main" val="343946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eorgia" pitchFamily="18" charset="0"/>
              </a:defRPr>
            </a:lvl1pPr>
            <a:lvl2pPr>
              <a:defRPr>
                <a:latin typeface="Georgia" pitchFamily="18" charset="0"/>
              </a:defRPr>
            </a:lvl2pPr>
            <a:lvl3pPr>
              <a:defRPr>
                <a:latin typeface="Georgia" pitchFamily="18" charset="0"/>
              </a:defRPr>
            </a:lvl3pPr>
            <a:lvl4pPr>
              <a:defRPr>
                <a:latin typeface="Georgia" pitchFamily="18" charset="0"/>
              </a:defRPr>
            </a:lvl4pPr>
            <a:lvl5pPr>
              <a:defRPr>
                <a:latin typeface="Georgia"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3E5352E-5691-4E8E-B4E5-16A6DCEB5769}"/>
              </a:ext>
            </a:extLst>
          </p:cNvPr>
          <p:cNvSpPr>
            <a:spLocks noGrp="1"/>
          </p:cNvSpPr>
          <p:nvPr>
            <p:ph type="dt" sz="half" idx="10"/>
          </p:nvPr>
        </p:nvSpPr>
        <p:spPr/>
        <p:txBody>
          <a:bodyPr/>
          <a:lstStyle>
            <a:lvl1pPr>
              <a:defRPr/>
            </a:lvl1pPr>
          </a:lstStyle>
          <a:p>
            <a:pPr>
              <a:defRPr/>
            </a:pPr>
            <a:fld id="{40D10C6A-6694-4264-8FFC-C2F55897B05F}" type="datetime1">
              <a:rPr lang="en-US"/>
              <a:pPr>
                <a:defRPr/>
              </a:pPr>
              <a:t>10/12/2021</a:t>
            </a:fld>
            <a:endParaRPr lang="en-US" dirty="0"/>
          </a:p>
        </p:txBody>
      </p:sp>
      <p:sp>
        <p:nvSpPr>
          <p:cNvPr id="5" name="Footer Placeholder 4">
            <a:extLst>
              <a:ext uri="{FF2B5EF4-FFF2-40B4-BE49-F238E27FC236}">
                <a16:creationId xmlns:a16="http://schemas.microsoft.com/office/drawing/2014/main" id="{7142D51E-E087-424E-899B-BC3D657B56D2}"/>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439FF02D-9D19-4320-A246-F1A6764802AC}"/>
              </a:ext>
            </a:extLst>
          </p:cNvPr>
          <p:cNvSpPr>
            <a:spLocks noGrp="1"/>
          </p:cNvSpPr>
          <p:nvPr>
            <p:ph type="sldNum" sz="quarter" idx="12"/>
          </p:nvPr>
        </p:nvSpPr>
        <p:spPr/>
        <p:txBody>
          <a:bodyPr/>
          <a:lstStyle>
            <a:lvl1pPr>
              <a:defRPr/>
            </a:lvl1pPr>
          </a:lstStyle>
          <a:p>
            <a:pPr>
              <a:defRPr/>
            </a:pPr>
            <a:fld id="{DD17A2DE-5294-4E31-BD36-174949649896}" type="slidenum">
              <a:rPr lang="en-US" altLang="en-US"/>
              <a:pPr>
                <a:defRPr/>
              </a:pPr>
              <a:t>‹#›</a:t>
            </a:fld>
            <a:endParaRPr lang="en-US" altLang="en-US" dirty="0"/>
          </a:p>
        </p:txBody>
      </p:sp>
    </p:spTree>
    <p:extLst>
      <p:ext uri="{BB962C8B-B14F-4D97-AF65-F5344CB8AC3E}">
        <p14:creationId xmlns:p14="http://schemas.microsoft.com/office/powerpoint/2010/main" val="3422085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C676FBE-D3CE-4F10-8453-0B6B894BAAD1}"/>
              </a:ext>
            </a:extLst>
          </p:cNvPr>
          <p:cNvSpPr>
            <a:spLocks noGrp="1"/>
          </p:cNvSpPr>
          <p:nvPr>
            <p:ph type="dt" sz="half" idx="10"/>
          </p:nvPr>
        </p:nvSpPr>
        <p:spPr/>
        <p:txBody>
          <a:bodyPr/>
          <a:lstStyle>
            <a:lvl1pPr>
              <a:defRPr/>
            </a:lvl1pPr>
          </a:lstStyle>
          <a:p>
            <a:pPr>
              <a:defRPr/>
            </a:pPr>
            <a:fld id="{E8842AC0-8685-4C9C-BEC9-6020BBAD1F82}" type="datetime1">
              <a:rPr lang="en-US"/>
              <a:pPr>
                <a:defRPr/>
              </a:pPr>
              <a:t>10/12/2021</a:t>
            </a:fld>
            <a:endParaRPr lang="en-US" dirty="0"/>
          </a:p>
        </p:txBody>
      </p:sp>
      <p:sp>
        <p:nvSpPr>
          <p:cNvPr id="6" name="Footer Placeholder 4">
            <a:extLst>
              <a:ext uri="{FF2B5EF4-FFF2-40B4-BE49-F238E27FC236}">
                <a16:creationId xmlns:a16="http://schemas.microsoft.com/office/drawing/2014/main" id="{1BF21BCE-F9C9-48A9-8A26-9708954F2ECE}"/>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D5B5092A-DE06-440A-BA05-9B0961BE9AC2}"/>
              </a:ext>
            </a:extLst>
          </p:cNvPr>
          <p:cNvSpPr>
            <a:spLocks noGrp="1"/>
          </p:cNvSpPr>
          <p:nvPr>
            <p:ph type="sldNum" sz="quarter" idx="12"/>
          </p:nvPr>
        </p:nvSpPr>
        <p:spPr/>
        <p:txBody>
          <a:bodyPr/>
          <a:lstStyle>
            <a:lvl1pPr>
              <a:defRPr/>
            </a:lvl1pPr>
          </a:lstStyle>
          <a:p>
            <a:pPr>
              <a:defRPr/>
            </a:pPr>
            <a:fld id="{8EE3E24E-7B58-4E33-A711-75D8FFC8C629}" type="slidenum">
              <a:rPr lang="en-US" altLang="en-US"/>
              <a:pPr>
                <a:defRPr/>
              </a:pPr>
              <a:t>‹#›</a:t>
            </a:fld>
            <a:endParaRPr lang="en-US" altLang="en-US" dirty="0"/>
          </a:p>
        </p:txBody>
      </p:sp>
    </p:spTree>
    <p:extLst>
      <p:ext uri="{BB962C8B-B14F-4D97-AF65-F5344CB8AC3E}">
        <p14:creationId xmlns:p14="http://schemas.microsoft.com/office/powerpoint/2010/main" val="9426069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49AE20-D0E1-47C8-AB7F-585349948BC1}"/>
              </a:ext>
            </a:extLst>
          </p:cNvPr>
          <p:cNvSpPr>
            <a:spLocks noGrp="1"/>
          </p:cNvSpPr>
          <p:nvPr>
            <p:ph type="dt" sz="half" idx="10"/>
          </p:nvPr>
        </p:nvSpPr>
        <p:spPr/>
        <p:txBody>
          <a:bodyPr/>
          <a:lstStyle>
            <a:lvl1pPr>
              <a:defRPr/>
            </a:lvl1pPr>
          </a:lstStyle>
          <a:p>
            <a:pPr>
              <a:defRPr/>
            </a:pPr>
            <a:fld id="{66479741-ABAC-414C-BF3C-9A46CFC88C33}" type="datetime1">
              <a:rPr lang="en-US"/>
              <a:pPr>
                <a:defRPr/>
              </a:pPr>
              <a:t>10/12/2021</a:t>
            </a:fld>
            <a:endParaRPr lang="en-US" dirty="0"/>
          </a:p>
        </p:txBody>
      </p:sp>
      <p:sp>
        <p:nvSpPr>
          <p:cNvPr id="5" name="Footer Placeholder 4">
            <a:extLst>
              <a:ext uri="{FF2B5EF4-FFF2-40B4-BE49-F238E27FC236}">
                <a16:creationId xmlns:a16="http://schemas.microsoft.com/office/drawing/2014/main" id="{3BC17B34-B6A0-4344-A196-6F0D08CED78F}"/>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A95A02D0-15B3-473C-A008-EA4FF8ACA85C}"/>
              </a:ext>
            </a:extLst>
          </p:cNvPr>
          <p:cNvSpPr>
            <a:spLocks noGrp="1"/>
          </p:cNvSpPr>
          <p:nvPr>
            <p:ph type="sldNum" sz="quarter" idx="12"/>
          </p:nvPr>
        </p:nvSpPr>
        <p:spPr/>
        <p:txBody>
          <a:bodyPr/>
          <a:lstStyle>
            <a:lvl1pPr>
              <a:defRPr/>
            </a:lvl1pPr>
          </a:lstStyle>
          <a:p>
            <a:pPr>
              <a:defRPr/>
            </a:pPr>
            <a:fld id="{10BE3848-1717-44D1-BD89-5E3AEFF3A086}" type="slidenum">
              <a:rPr lang="en-US" altLang="en-US"/>
              <a:pPr>
                <a:defRPr/>
              </a:pPr>
              <a:t>‹#›</a:t>
            </a:fld>
            <a:endParaRPr lang="en-US" altLang="en-US" dirty="0"/>
          </a:p>
        </p:txBody>
      </p:sp>
    </p:spTree>
    <p:extLst>
      <p:ext uri="{BB962C8B-B14F-4D97-AF65-F5344CB8AC3E}">
        <p14:creationId xmlns:p14="http://schemas.microsoft.com/office/powerpoint/2010/main" val="2650623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BEB65-3CBE-4DA8-8917-D641E0ACFF67}"/>
              </a:ext>
            </a:extLst>
          </p:cNvPr>
          <p:cNvSpPr>
            <a:spLocks noGrp="1"/>
          </p:cNvSpPr>
          <p:nvPr>
            <p:ph type="dt" sz="half" idx="10"/>
          </p:nvPr>
        </p:nvSpPr>
        <p:spPr/>
        <p:txBody>
          <a:bodyPr/>
          <a:lstStyle>
            <a:lvl1pPr>
              <a:defRPr/>
            </a:lvl1pPr>
          </a:lstStyle>
          <a:p>
            <a:pPr>
              <a:defRPr/>
            </a:pPr>
            <a:fld id="{CEBE6557-7026-4E9D-A3C1-11E67F0AE6FF}" type="datetime1">
              <a:rPr lang="en-US"/>
              <a:pPr>
                <a:defRPr/>
              </a:pPr>
              <a:t>10/12/2021</a:t>
            </a:fld>
            <a:endParaRPr lang="en-US" dirty="0"/>
          </a:p>
        </p:txBody>
      </p:sp>
      <p:sp>
        <p:nvSpPr>
          <p:cNvPr id="5" name="Footer Placeholder 4">
            <a:extLst>
              <a:ext uri="{FF2B5EF4-FFF2-40B4-BE49-F238E27FC236}">
                <a16:creationId xmlns:a16="http://schemas.microsoft.com/office/drawing/2014/main" id="{8151E861-2ABE-43BC-B99B-3931527FF1CA}"/>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56C2DBB3-3773-44E1-B930-491CA06DEA1B}"/>
              </a:ext>
            </a:extLst>
          </p:cNvPr>
          <p:cNvSpPr>
            <a:spLocks noGrp="1"/>
          </p:cNvSpPr>
          <p:nvPr>
            <p:ph type="sldNum" sz="quarter" idx="12"/>
          </p:nvPr>
        </p:nvSpPr>
        <p:spPr/>
        <p:txBody>
          <a:bodyPr/>
          <a:lstStyle>
            <a:lvl1pPr>
              <a:defRPr/>
            </a:lvl1pPr>
          </a:lstStyle>
          <a:p>
            <a:pPr>
              <a:defRPr/>
            </a:pPr>
            <a:fld id="{513B7964-85C5-40DE-85F1-7AD9A82629B2}" type="slidenum">
              <a:rPr lang="en-US" altLang="en-US"/>
              <a:pPr>
                <a:defRPr/>
              </a:pPr>
              <a:t>‹#›</a:t>
            </a:fld>
            <a:endParaRPr lang="en-US" altLang="en-US" dirty="0"/>
          </a:p>
        </p:txBody>
      </p:sp>
    </p:spTree>
    <p:extLst>
      <p:ext uri="{BB962C8B-B14F-4D97-AF65-F5344CB8AC3E}">
        <p14:creationId xmlns:p14="http://schemas.microsoft.com/office/powerpoint/2010/main" val="103056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8289DD-08B7-4569-9EAE-9AEA121B4EBB}"/>
              </a:ext>
            </a:extLst>
          </p:cNvPr>
          <p:cNvSpPr>
            <a:spLocks noGrp="1"/>
          </p:cNvSpPr>
          <p:nvPr>
            <p:ph type="dt" sz="half" idx="10"/>
          </p:nvPr>
        </p:nvSpPr>
        <p:spPr/>
        <p:txBody>
          <a:bodyPr/>
          <a:lstStyle>
            <a:lvl1pPr>
              <a:defRPr/>
            </a:lvl1pPr>
          </a:lstStyle>
          <a:p>
            <a:pPr>
              <a:defRPr/>
            </a:pPr>
            <a:fld id="{BADB9F1B-49BF-4636-A553-647E2C1BE320}" type="datetime1">
              <a:rPr lang="en-US"/>
              <a:pPr>
                <a:defRPr/>
              </a:pPr>
              <a:t>10/12/2021</a:t>
            </a:fld>
            <a:endParaRPr lang="en-US" dirty="0"/>
          </a:p>
        </p:txBody>
      </p:sp>
      <p:sp>
        <p:nvSpPr>
          <p:cNvPr id="5" name="Footer Placeholder 4">
            <a:extLst>
              <a:ext uri="{FF2B5EF4-FFF2-40B4-BE49-F238E27FC236}">
                <a16:creationId xmlns:a16="http://schemas.microsoft.com/office/drawing/2014/main" id="{AB0D0A44-ADCE-4399-A42E-98BD7073A828}"/>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5">
            <a:extLst>
              <a:ext uri="{FF2B5EF4-FFF2-40B4-BE49-F238E27FC236}">
                <a16:creationId xmlns:a16="http://schemas.microsoft.com/office/drawing/2014/main" id="{977C8799-7736-41DE-9283-3B4659F65460}"/>
              </a:ext>
            </a:extLst>
          </p:cNvPr>
          <p:cNvSpPr>
            <a:spLocks noGrp="1"/>
          </p:cNvSpPr>
          <p:nvPr>
            <p:ph type="sldNum" sz="quarter" idx="12"/>
          </p:nvPr>
        </p:nvSpPr>
        <p:spPr/>
        <p:txBody>
          <a:bodyPr/>
          <a:lstStyle>
            <a:lvl1pPr>
              <a:defRPr/>
            </a:lvl1pPr>
          </a:lstStyle>
          <a:p>
            <a:pPr>
              <a:defRPr/>
            </a:pPr>
            <a:fld id="{AA156095-5DF3-4CE6-9D9D-893A5B052DBB}" type="slidenum">
              <a:rPr lang="en-US" altLang="en-US"/>
              <a:pPr>
                <a:defRPr/>
              </a:pPr>
              <a:t>‹#›</a:t>
            </a:fld>
            <a:endParaRPr lang="en-US" altLang="en-US" dirty="0"/>
          </a:p>
        </p:txBody>
      </p:sp>
    </p:spTree>
    <p:extLst>
      <p:ext uri="{BB962C8B-B14F-4D97-AF65-F5344CB8AC3E}">
        <p14:creationId xmlns:p14="http://schemas.microsoft.com/office/powerpoint/2010/main" val="2739047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lstStyle>
            <a:lvl1pPr>
              <a:defRPr sz="2800">
                <a:latin typeface="Georgia" pitchFamily="18" charset="0"/>
              </a:defRPr>
            </a:lvl1pPr>
            <a:lvl2pPr>
              <a:defRPr sz="2400">
                <a:latin typeface="Georgia" pitchFamily="18" charset="0"/>
              </a:defRPr>
            </a:lvl2pPr>
            <a:lvl3pPr>
              <a:defRPr sz="2000">
                <a:latin typeface="Georgia" pitchFamily="18" charset="0"/>
              </a:defRPr>
            </a:lvl3pPr>
            <a:lvl4pPr>
              <a:defRPr sz="1800">
                <a:latin typeface="Georgia" pitchFamily="18" charset="0"/>
              </a:defRPr>
            </a:lvl4pPr>
            <a:lvl5pPr>
              <a:defRPr sz="1800">
                <a:latin typeface="Georgia"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a:extLst>
              <a:ext uri="{FF2B5EF4-FFF2-40B4-BE49-F238E27FC236}">
                <a16:creationId xmlns:a16="http://schemas.microsoft.com/office/drawing/2014/main" id="{5403ACD1-00FA-4516-88A5-619DBF141EB6}"/>
              </a:ext>
            </a:extLst>
          </p:cNvPr>
          <p:cNvSpPr>
            <a:spLocks noGrp="1"/>
          </p:cNvSpPr>
          <p:nvPr>
            <p:ph type="dt" sz="half" idx="10"/>
          </p:nvPr>
        </p:nvSpPr>
        <p:spPr/>
        <p:txBody>
          <a:bodyPr/>
          <a:lstStyle>
            <a:lvl1pPr>
              <a:defRPr/>
            </a:lvl1pPr>
          </a:lstStyle>
          <a:p>
            <a:pPr>
              <a:defRPr/>
            </a:pPr>
            <a:fld id="{0965D8F9-7158-4443-8555-56399DCF6CE4}" type="datetime1">
              <a:rPr lang="en-US"/>
              <a:pPr>
                <a:defRPr/>
              </a:pPr>
              <a:t>10/12/2021</a:t>
            </a:fld>
            <a:endParaRPr lang="en-US" dirty="0"/>
          </a:p>
        </p:txBody>
      </p:sp>
      <p:sp>
        <p:nvSpPr>
          <p:cNvPr id="6" name="Footer Placeholder 4">
            <a:extLst>
              <a:ext uri="{FF2B5EF4-FFF2-40B4-BE49-F238E27FC236}">
                <a16:creationId xmlns:a16="http://schemas.microsoft.com/office/drawing/2014/main" id="{DE78E13C-1330-4A2C-84A5-6281873BDD03}"/>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E1C86A8-6FBB-4779-B97C-E9A4725D4213}"/>
              </a:ext>
            </a:extLst>
          </p:cNvPr>
          <p:cNvSpPr>
            <a:spLocks noGrp="1"/>
          </p:cNvSpPr>
          <p:nvPr>
            <p:ph type="sldNum" sz="quarter" idx="12"/>
          </p:nvPr>
        </p:nvSpPr>
        <p:spPr/>
        <p:txBody>
          <a:bodyPr/>
          <a:lstStyle>
            <a:lvl1pPr>
              <a:defRPr/>
            </a:lvl1pPr>
          </a:lstStyle>
          <a:p>
            <a:pPr>
              <a:defRPr/>
            </a:pPr>
            <a:fld id="{99517358-C7DA-48C6-A923-4A7989D8DEA4}" type="slidenum">
              <a:rPr lang="en-US" altLang="en-US"/>
              <a:pPr>
                <a:defRPr/>
              </a:pPr>
              <a:t>‹#›</a:t>
            </a:fld>
            <a:endParaRPr lang="en-US" altLang="en-US" dirty="0"/>
          </a:p>
        </p:txBody>
      </p:sp>
    </p:spTree>
    <p:extLst>
      <p:ext uri="{BB962C8B-B14F-4D97-AF65-F5344CB8AC3E}">
        <p14:creationId xmlns:p14="http://schemas.microsoft.com/office/powerpoint/2010/main" val="1429185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4F9BDDEA-3DDF-44C4-8A27-60DB935C26AE}"/>
              </a:ext>
            </a:extLst>
          </p:cNvPr>
          <p:cNvSpPr>
            <a:spLocks noGrp="1"/>
          </p:cNvSpPr>
          <p:nvPr>
            <p:ph type="dt" sz="half" idx="10"/>
          </p:nvPr>
        </p:nvSpPr>
        <p:spPr/>
        <p:txBody>
          <a:bodyPr/>
          <a:lstStyle>
            <a:lvl1pPr>
              <a:defRPr/>
            </a:lvl1pPr>
          </a:lstStyle>
          <a:p>
            <a:pPr>
              <a:defRPr/>
            </a:pPr>
            <a:fld id="{A069D71B-5E85-41D4-B541-FD11B99B8F4A}" type="datetime1">
              <a:rPr lang="en-US"/>
              <a:pPr>
                <a:defRPr/>
              </a:pPr>
              <a:t>10/12/2021</a:t>
            </a:fld>
            <a:endParaRPr lang="en-US" dirty="0"/>
          </a:p>
        </p:txBody>
      </p:sp>
      <p:sp>
        <p:nvSpPr>
          <p:cNvPr id="8" name="Footer Placeholder 4">
            <a:extLst>
              <a:ext uri="{FF2B5EF4-FFF2-40B4-BE49-F238E27FC236}">
                <a16:creationId xmlns:a16="http://schemas.microsoft.com/office/drawing/2014/main" id="{ECD1C7DF-6A8C-488F-87D1-2E0880A3E707}"/>
              </a:ext>
            </a:extLst>
          </p:cNvPr>
          <p:cNvSpPr>
            <a:spLocks noGrp="1"/>
          </p:cNvSpPr>
          <p:nvPr>
            <p:ph type="ftr" sz="quarter" idx="11"/>
          </p:nvPr>
        </p:nvSpPr>
        <p:spPr/>
        <p:txBody>
          <a:bodyPr/>
          <a:lstStyle>
            <a:lvl1pPr>
              <a:defRPr/>
            </a:lvl1pPr>
          </a:lstStyle>
          <a:p>
            <a:pPr>
              <a:defRPr/>
            </a:pPr>
            <a:endParaRPr lang="en-US" dirty="0"/>
          </a:p>
        </p:txBody>
      </p:sp>
      <p:sp>
        <p:nvSpPr>
          <p:cNvPr id="9" name="Slide Number Placeholder 5">
            <a:extLst>
              <a:ext uri="{FF2B5EF4-FFF2-40B4-BE49-F238E27FC236}">
                <a16:creationId xmlns:a16="http://schemas.microsoft.com/office/drawing/2014/main" id="{5D61C854-EC0F-43E4-9AFE-03FD6A6FABCD}"/>
              </a:ext>
            </a:extLst>
          </p:cNvPr>
          <p:cNvSpPr>
            <a:spLocks noGrp="1"/>
          </p:cNvSpPr>
          <p:nvPr>
            <p:ph type="sldNum" sz="quarter" idx="12"/>
          </p:nvPr>
        </p:nvSpPr>
        <p:spPr/>
        <p:txBody>
          <a:bodyPr/>
          <a:lstStyle>
            <a:lvl1pPr>
              <a:defRPr/>
            </a:lvl1pPr>
          </a:lstStyle>
          <a:p>
            <a:pPr>
              <a:defRPr/>
            </a:pPr>
            <a:fld id="{0ED695D5-783F-4751-962A-04847F7AFA65}" type="slidenum">
              <a:rPr lang="en-US" altLang="en-US"/>
              <a:pPr>
                <a:defRPr/>
              </a:pPr>
              <a:t>‹#›</a:t>
            </a:fld>
            <a:endParaRPr lang="en-US" altLang="en-US" dirty="0"/>
          </a:p>
        </p:txBody>
      </p:sp>
    </p:spTree>
    <p:extLst>
      <p:ext uri="{BB962C8B-B14F-4D97-AF65-F5344CB8AC3E}">
        <p14:creationId xmlns:p14="http://schemas.microsoft.com/office/powerpoint/2010/main" val="1141135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3DAC1E1-1708-4D92-BEE0-E14BA7E00841}"/>
              </a:ext>
            </a:extLst>
          </p:cNvPr>
          <p:cNvSpPr>
            <a:spLocks noGrp="1"/>
          </p:cNvSpPr>
          <p:nvPr>
            <p:ph type="dt" sz="half" idx="10"/>
          </p:nvPr>
        </p:nvSpPr>
        <p:spPr/>
        <p:txBody>
          <a:bodyPr/>
          <a:lstStyle>
            <a:lvl1pPr>
              <a:defRPr/>
            </a:lvl1pPr>
          </a:lstStyle>
          <a:p>
            <a:pPr>
              <a:defRPr/>
            </a:pPr>
            <a:fld id="{74D67B6F-D6E8-4684-A661-57054BC26BF4}" type="datetime1">
              <a:rPr lang="en-US"/>
              <a:pPr>
                <a:defRPr/>
              </a:pPr>
              <a:t>10/12/2021</a:t>
            </a:fld>
            <a:endParaRPr lang="en-US" dirty="0"/>
          </a:p>
        </p:txBody>
      </p:sp>
      <p:sp>
        <p:nvSpPr>
          <p:cNvPr id="4" name="Footer Placeholder 4">
            <a:extLst>
              <a:ext uri="{FF2B5EF4-FFF2-40B4-BE49-F238E27FC236}">
                <a16:creationId xmlns:a16="http://schemas.microsoft.com/office/drawing/2014/main" id="{76E9BF00-828A-4693-93A7-DB4792AB1E51}"/>
              </a:ext>
            </a:extLst>
          </p:cNvPr>
          <p:cNvSpPr>
            <a:spLocks noGrp="1"/>
          </p:cNvSpPr>
          <p:nvPr>
            <p:ph type="ftr" sz="quarter" idx="11"/>
          </p:nvPr>
        </p:nvSpPr>
        <p:spPr/>
        <p:txBody>
          <a:bodyPr/>
          <a:lstStyle>
            <a:lvl1pPr>
              <a:defRPr/>
            </a:lvl1pPr>
          </a:lstStyle>
          <a:p>
            <a:pPr>
              <a:defRPr/>
            </a:pPr>
            <a:endParaRPr lang="en-US" dirty="0"/>
          </a:p>
        </p:txBody>
      </p:sp>
      <p:sp>
        <p:nvSpPr>
          <p:cNvPr id="5" name="Slide Number Placeholder 5">
            <a:extLst>
              <a:ext uri="{FF2B5EF4-FFF2-40B4-BE49-F238E27FC236}">
                <a16:creationId xmlns:a16="http://schemas.microsoft.com/office/drawing/2014/main" id="{B4229A49-48EF-420A-A901-76C38D677ADB}"/>
              </a:ext>
            </a:extLst>
          </p:cNvPr>
          <p:cNvSpPr>
            <a:spLocks noGrp="1"/>
          </p:cNvSpPr>
          <p:nvPr>
            <p:ph type="sldNum" sz="quarter" idx="12"/>
          </p:nvPr>
        </p:nvSpPr>
        <p:spPr/>
        <p:txBody>
          <a:bodyPr/>
          <a:lstStyle>
            <a:lvl1pPr>
              <a:defRPr/>
            </a:lvl1pPr>
          </a:lstStyle>
          <a:p>
            <a:pPr>
              <a:defRPr/>
            </a:pPr>
            <a:fld id="{57FC1309-8F83-4059-987F-EB8204EDE8D2}" type="slidenum">
              <a:rPr lang="en-US" altLang="en-US"/>
              <a:pPr>
                <a:defRPr/>
              </a:pPr>
              <a:t>‹#›</a:t>
            </a:fld>
            <a:endParaRPr lang="en-US" altLang="en-US" dirty="0"/>
          </a:p>
        </p:txBody>
      </p:sp>
    </p:spTree>
    <p:extLst>
      <p:ext uri="{BB962C8B-B14F-4D97-AF65-F5344CB8AC3E}">
        <p14:creationId xmlns:p14="http://schemas.microsoft.com/office/powerpoint/2010/main" val="4069830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DF1E287-04B4-4CEE-8851-D497391BEED8}"/>
              </a:ext>
            </a:extLst>
          </p:cNvPr>
          <p:cNvSpPr>
            <a:spLocks noGrp="1"/>
          </p:cNvSpPr>
          <p:nvPr>
            <p:ph type="dt" sz="half" idx="10"/>
          </p:nvPr>
        </p:nvSpPr>
        <p:spPr/>
        <p:txBody>
          <a:bodyPr/>
          <a:lstStyle>
            <a:lvl1pPr>
              <a:defRPr/>
            </a:lvl1pPr>
          </a:lstStyle>
          <a:p>
            <a:pPr>
              <a:defRPr/>
            </a:pPr>
            <a:fld id="{A23FDAC6-282F-4860-B7D0-D31ABC9E7A5E}" type="datetime1">
              <a:rPr lang="en-US"/>
              <a:pPr>
                <a:defRPr/>
              </a:pPr>
              <a:t>10/12/2021</a:t>
            </a:fld>
            <a:endParaRPr lang="en-US" dirty="0"/>
          </a:p>
        </p:txBody>
      </p:sp>
      <p:sp>
        <p:nvSpPr>
          <p:cNvPr id="3" name="Footer Placeholder 4">
            <a:extLst>
              <a:ext uri="{FF2B5EF4-FFF2-40B4-BE49-F238E27FC236}">
                <a16:creationId xmlns:a16="http://schemas.microsoft.com/office/drawing/2014/main" id="{AA76A452-245A-4E5D-B15A-1CAC9E80A984}"/>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5">
            <a:extLst>
              <a:ext uri="{FF2B5EF4-FFF2-40B4-BE49-F238E27FC236}">
                <a16:creationId xmlns:a16="http://schemas.microsoft.com/office/drawing/2014/main" id="{079375E4-D163-47F4-8D17-C2942C760102}"/>
              </a:ext>
            </a:extLst>
          </p:cNvPr>
          <p:cNvSpPr>
            <a:spLocks noGrp="1"/>
          </p:cNvSpPr>
          <p:nvPr>
            <p:ph type="sldNum" sz="quarter" idx="12"/>
          </p:nvPr>
        </p:nvSpPr>
        <p:spPr/>
        <p:txBody>
          <a:bodyPr/>
          <a:lstStyle>
            <a:lvl1pPr>
              <a:defRPr/>
            </a:lvl1pPr>
          </a:lstStyle>
          <a:p>
            <a:pPr>
              <a:defRPr/>
            </a:pPr>
            <a:fld id="{188B9A0B-1E64-43EE-9937-71CAAC96125C}" type="slidenum">
              <a:rPr lang="en-US" altLang="en-US"/>
              <a:pPr>
                <a:defRPr/>
              </a:pPr>
              <a:t>‹#›</a:t>
            </a:fld>
            <a:endParaRPr lang="en-US" altLang="en-US" dirty="0"/>
          </a:p>
        </p:txBody>
      </p:sp>
    </p:spTree>
    <p:extLst>
      <p:ext uri="{BB962C8B-B14F-4D97-AF65-F5344CB8AC3E}">
        <p14:creationId xmlns:p14="http://schemas.microsoft.com/office/powerpoint/2010/main" val="118434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D35DA2-2FED-4EA5-B047-ED95BE9978E2}"/>
              </a:ext>
            </a:extLst>
          </p:cNvPr>
          <p:cNvSpPr>
            <a:spLocks noGrp="1"/>
          </p:cNvSpPr>
          <p:nvPr>
            <p:ph type="dt" sz="half" idx="10"/>
          </p:nvPr>
        </p:nvSpPr>
        <p:spPr/>
        <p:txBody>
          <a:bodyPr/>
          <a:lstStyle>
            <a:lvl1pPr>
              <a:defRPr/>
            </a:lvl1pPr>
          </a:lstStyle>
          <a:p>
            <a:pPr>
              <a:defRPr/>
            </a:pPr>
            <a:fld id="{791066A3-3255-4764-A61C-5A7DECA6DCAB}" type="datetime1">
              <a:rPr lang="en-US"/>
              <a:pPr>
                <a:defRPr/>
              </a:pPr>
              <a:t>10/12/2021</a:t>
            </a:fld>
            <a:endParaRPr lang="en-US" dirty="0"/>
          </a:p>
        </p:txBody>
      </p:sp>
      <p:sp>
        <p:nvSpPr>
          <p:cNvPr id="6" name="Footer Placeholder 4">
            <a:extLst>
              <a:ext uri="{FF2B5EF4-FFF2-40B4-BE49-F238E27FC236}">
                <a16:creationId xmlns:a16="http://schemas.microsoft.com/office/drawing/2014/main" id="{6CE149AF-D4BA-42A9-979D-7F49A4457400}"/>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8DA09CF8-2C47-4A9A-8222-8AC04516555C}"/>
              </a:ext>
            </a:extLst>
          </p:cNvPr>
          <p:cNvSpPr>
            <a:spLocks noGrp="1"/>
          </p:cNvSpPr>
          <p:nvPr>
            <p:ph type="sldNum" sz="quarter" idx="12"/>
          </p:nvPr>
        </p:nvSpPr>
        <p:spPr/>
        <p:txBody>
          <a:bodyPr/>
          <a:lstStyle>
            <a:lvl1pPr>
              <a:defRPr/>
            </a:lvl1pPr>
          </a:lstStyle>
          <a:p>
            <a:pPr>
              <a:defRPr/>
            </a:pPr>
            <a:fld id="{01C5FEFF-14D1-4544-8224-F5ACB3D5A85D}" type="slidenum">
              <a:rPr lang="en-US" altLang="en-US"/>
              <a:pPr>
                <a:defRPr/>
              </a:pPr>
              <a:t>‹#›</a:t>
            </a:fld>
            <a:endParaRPr lang="en-US" altLang="en-US" dirty="0"/>
          </a:p>
        </p:txBody>
      </p:sp>
    </p:spTree>
    <p:extLst>
      <p:ext uri="{BB962C8B-B14F-4D97-AF65-F5344CB8AC3E}">
        <p14:creationId xmlns:p14="http://schemas.microsoft.com/office/powerpoint/2010/main" val="1956843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0E350EB-5BBA-4EC1-82F1-8D4ED0C35AA5}"/>
              </a:ext>
            </a:extLst>
          </p:cNvPr>
          <p:cNvSpPr>
            <a:spLocks noGrp="1"/>
          </p:cNvSpPr>
          <p:nvPr>
            <p:ph type="dt" sz="half" idx="10"/>
          </p:nvPr>
        </p:nvSpPr>
        <p:spPr/>
        <p:txBody>
          <a:bodyPr/>
          <a:lstStyle>
            <a:lvl1pPr>
              <a:defRPr/>
            </a:lvl1pPr>
          </a:lstStyle>
          <a:p>
            <a:pPr>
              <a:defRPr/>
            </a:pPr>
            <a:fld id="{A2D850E7-7A8D-4F5C-86E4-9513EE95987F}" type="datetime1">
              <a:rPr lang="en-US"/>
              <a:pPr>
                <a:defRPr/>
              </a:pPr>
              <a:t>10/12/2021</a:t>
            </a:fld>
            <a:endParaRPr lang="en-US" dirty="0"/>
          </a:p>
        </p:txBody>
      </p:sp>
      <p:sp>
        <p:nvSpPr>
          <p:cNvPr id="6" name="Footer Placeholder 4">
            <a:extLst>
              <a:ext uri="{FF2B5EF4-FFF2-40B4-BE49-F238E27FC236}">
                <a16:creationId xmlns:a16="http://schemas.microsoft.com/office/drawing/2014/main" id="{DBEB4469-FE2C-48C8-AB84-F91B5FB27EBC}"/>
              </a:ext>
            </a:extLst>
          </p:cNvPr>
          <p:cNvSpPr>
            <a:spLocks noGrp="1"/>
          </p:cNvSpPr>
          <p:nvPr>
            <p:ph type="ftr" sz="quarter" idx="11"/>
          </p:nvPr>
        </p:nvSpPr>
        <p:spPr/>
        <p:txBody>
          <a:bodyPr/>
          <a:lstStyle>
            <a:lvl1pPr>
              <a:defRPr/>
            </a:lvl1pPr>
          </a:lstStyle>
          <a:p>
            <a:pPr>
              <a:defRPr/>
            </a:pPr>
            <a:endParaRPr lang="en-US" dirty="0"/>
          </a:p>
        </p:txBody>
      </p:sp>
      <p:sp>
        <p:nvSpPr>
          <p:cNvPr id="7" name="Slide Number Placeholder 5">
            <a:extLst>
              <a:ext uri="{FF2B5EF4-FFF2-40B4-BE49-F238E27FC236}">
                <a16:creationId xmlns:a16="http://schemas.microsoft.com/office/drawing/2014/main" id="{7D6D4D5D-F27E-47C2-95B3-8EDA16488235}"/>
              </a:ext>
            </a:extLst>
          </p:cNvPr>
          <p:cNvSpPr>
            <a:spLocks noGrp="1"/>
          </p:cNvSpPr>
          <p:nvPr>
            <p:ph type="sldNum" sz="quarter" idx="12"/>
          </p:nvPr>
        </p:nvSpPr>
        <p:spPr/>
        <p:txBody>
          <a:bodyPr/>
          <a:lstStyle>
            <a:lvl1pPr>
              <a:defRPr/>
            </a:lvl1pPr>
          </a:lstStyle>
          <a:p>
            <a:pPr>
              <a:defRPr/>
            </a:pPr>
            <a:fld id="{CA7D954E-88AB-48C1-9FDA-0F926D0C1016}" type="slidenum">
              <a:rPr lang="en-US" altLang="en-US"/>
              <a:pPr>
                <a:defRPr/>
              </a:pPr>
              <a:t>‹#›</a:t>
            </a:fld>
            <a:endParaRPr lang="en-US" altLang="en-US" dirty="0"/>
          </a:p>
        </p:txBody>
      </p:sp>
    </p:spTree>
    <p:extLst>
      <p:ext uri="{BB962C8B-B14F-4D97-AF65-F5344CB8AC3E}">
        <p14:creationId xmlns:p14="http://schemas.microsoft.com/office/powerpoint/2010/main" val="43013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EFEFE"/>
            </a:gs>
            <a:gs pos="39999">
              <a:srgbClr val="FEFEFE"/>
            </a:gs>
            <a:gs pos="50000">
              <a:srgbClr val="FFFFFF"/>
            </a:gs>
            <a:gs pos="78999">
              <a:srgbClr val="FFFFFF"/>
            </a:gs>
            <a:gs pos="100000">
              <a:srgbClr val="D9D9D9"/>
            </a:gs>
          </a:gsLst>
          <a:lin ang="162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F8861E5-CABB-40D1-A020-DC1B5B143BDC}"/>
              </a:ext>
            </a:extLst>
          </p:cNvPr>
          <p:cNvSpPr/>
          <p:nvPr userDrawn="1"/>
        </p:nvSpPr>
        <p:spPr>
          <a:xfrm>
            <a:off x="0" y="6324600"/>
            <a:ext cx="12192000" cy="533400"/>
          </a:xfrm>
          <a:prstGeom prst="rect">
            <a:avLst/>
          </a:prstGeom>
          <a:solidFill>
            <a:srgbClr val="8D1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1027" name="Title Placeholder 1">
            <a:extLst>
              <a:ext uri="{FF2B5EF4-FFF2-40B4-BE49-F238E27FC236}">
                <a16:creationId xmlns:a16="http://schemas.microsoft.com/office/drawing/2014/main" id="{E02690B0-AFD4-42AB-A053-642C1AB2030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59C875FD-5E7B-46FC-8F7B-CA9244AF37B3}"/>
              </a:ext>
            </a:extLst>
          </p:cNvPr>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9AFEA733-7E22-4F3E-BEEE-8BF496707174}"/>
              </a:ext>
            </a:extLst>
          </p:cNvPr>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76299D66-3E2C-4DAB-94E5-470889D0AD91}" type="datetime1">
              <a:rPr lang="en-US"/>
              <a:pPr>
                <a:defRPr/>
              </a:pPr>
              <a:t>10/12/2021</a:t>
            </a:fld>
            <a:endParaRPr lang="en-US" dirty="0"/>
          </a:p>
        </p:txBody>
      </p:sp>
      <p:sp>
        <p:nvSpPr>
          <p:cNvPr id="5" name="Footer Placeholder 4">
            <a:extLst>
              <a:ext uri="{FF2B5EF4-FFF2-40B4-BE49-F238E27FC236}">
                <a16:creationId xmlns:a16="http://schemas.microsoft.com/office/drawing/2014/main" id="{9F95DBDA-4C93-4F06-B427-70166804CC0A}"/>
              </a:ext>
            </a:extLst>
          </p:cNvPr>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72330DB4-D82F-4B02-BC1A-C31738DB2480}"/>
              </a:ext>
            </a:extLst>
          </p:cNvPr>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29E78FAB-2538-4838-B185-8FDB3F6DB689}" type="slidenum">
              <a:rPr lang="en-US" altLang="en-US"/>
              <a:pPr>
                <a:defRPr/>
              </a:pPr>
              <a:t>‹#›</a:t>
            </a:fld>
            <a:endParaRPr lang="en-US" altLang="en-US" dirty="0"/>
          </a:p>
        </p:txBody>
      </p:sp>
      <p:sp>
        <p:nvSpPr>
          <p:cNvPr id="8" name="Rectangle 7">
            <a:extLst>
              <a:ext uri="{FF2B5EF4-FFF2-40B4-BE49-F238E27FC236}">
                <a16:creationId xmlns:a16="http://schemas.microsoft.com/office/drawing/2014/main" id="{89EA26D5-E208-4EBE-B422-A67689BC9913}"/>
              </a:ext>
            </a:extLst>
          </p:cNvPr>
          <p:cNvSpPr/>
          <p:nvPr userDrawn="1"/>
        </p:nvSpPr>
        <p:spPr>
          <a:xfrm>
            <a:off x="11582400" y="0"/>
            <a:ext cx="609600" cy="6858000"/>
          </a:xfrm>
          <a:prstGeom prst="rect">
            <a:avLst/>
          </a:prstGeom>
          <a:solidFill>
            <a:schemeClr val="tx1">
              <a:lumMod val="50000"/>
              <a:lumOff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Tree>
    <p:extLst>
      <p:ext uri="{BB962C8B-B14F-4D97-AF65-F5344CB8AC3E}">
        <p14:creationId xmlns:p14="http://schemas.microsoft.com/office/powerpoint/2010/main" val="172710597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EFEFE"/>
            </a:gs>
            <a:gs pos="39999">
              <a:srgbClr val="FEFEFE"/>
            </a:gs>
            <a:gs pos="50000">
              <a:srgbClr val="FFFFFF"/>
            </a:gs>
            <a:gs pos="78999">
              <a:srgbClr val="FFFFFF"/>
            </a:gs>
            <a:gs pos="100000">
              <a:srgbClr val="D9D9D9"/>
            </a:gs>
          </a:gsLst>
          <a:lin ang="16200000"/>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002042-D670-406B-BD68-5BB9EF6FBFD2}"/>
              </a:ext>
            </a:extLst>
          </p:cNvPr>
          <p:cNvSpPr/>
          <p:nvPr userDrawn="1"/>
        </p:nvSpPr>
        <p:spPr>
          <a:xfrm>
            <a:off x="0" y="6324600"/>
            <a:ext cx="12192000" cy="533400"/>
          </a:xfrm>
          <a:prstGeom prst="rect">
            <a:avLst/>
          </a:prstGeom>
          <a:solidFill>
            <a:srgbClr val="8D1D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
        <p:nvSpPr>
          <p:cNvPr id="1027" name="Title Placeholder 1">
            <a:extLst>
              <a:ext uri="{FF2B5EF4-FFF2-40B4-BE49-F238E27FC236}">
                <a16:creationId xmlns:a16="http://schemas.microsoft.com/office/drawing/2014/main" id="{C8143B04-438B-4223-9CF9-831409559878}"/>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3B9254B9-3EE8-489E-B3A9-B6233B31DFC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940D911-A06D-490D-8C11-0EAD40ED8FDB}"/>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2046782A-9F07-4621-AB26-C83C50E1E8A9}" type="datetime1">
              <a:rPr lang="en-US"/>
              <a:pPr>
                <a:defRPr/>
              </a:pPr>
              <a:t>10/12/2021</a:t>
            </a:fld>
            <a:endParaRPr lang="en-US" dirty="0"/>
          </a:p>
        </p:txBody>
      </p:sp>
      <p:sp>
        <p:nvSpPr>
          <p:cNvPr id="5" name="Footer Placeholder 4">
            <a:extLst>
              <a:ext uri="{FF2B5EF4-FFF2-40B4-BE49-F238E27FC236}">
                <a16:creationId xmlns:a16="http://schemas.microsoft.com/office/drawing/2014/main" id="{B78A3543-C4BC-49B5-99B7-5728FBDA30A6}"/>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3DD1D5A1-C0A7-4D0A-AD9E-99672C512AE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E2E8B8E4-EF67-47AA-AB2F-DAEFE9091674}" type="slidenum">
              <a:rPr lang="en-US" altLang="en-US"/>
              <a:pPr>
                <a:defRPr/>
              </a:pPr>
              <a:t>‹#›</a:t>
            </a:fld>
            <a:endParaRPr lang="en-US" altLang="en-US" dirty="0"/>
          </a:p>
        </p:txBody>
      </p:sp>
      <p:sp>
        <p:nvSpPr>
          <p:cNvPr id="8" name="Rectangle 7">
            <a:extLst>
              <a:ext uri="{FF2B5EF4-FFF2-40B4-BE49-F238E27FC236}">
                <a16:creationId xmlns:a16="http://schemas.microsoft.com/office/drawing/2014/main" id="{EBB3EB2A-9DF8-468C-9A4F-D5EAB628E79D}"/>
              </a:ext>
            </a:extLst>
          </p:cNvPr>
          <p:cNvSpPr/>
          <p:nvPr userDrawn="1"/>
        </p:nvSpPr>
        <p:spPr>
          <a:xfrm>
            <a:off x="11582400" y="0"/>
            <a:ext cx="609600" cy="6858000"/>
          </a:xfrm>
          <a:prstGeom prst="rect">
            <a:avLst/>
          </a:prstGeom>
          <a:solidFill>
            <a:schemeClr val="tx1">
              <a:lumMod val="50000"/>
              <a:lumOff val="50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dirty="0"/>
          </a:p>
        </p:txBody>
      </p:sp>
    </p:spTree>
    <p:extLst>
      <p:ext uri="{BB962C8B-B14F-4D97-AF65-F5344CB8AC3E}">
        <p14:creationId xmlns:p14="http://schemas.microsoft.com/office/powerpoint/2010/main" val="230674966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mdb.uscourts.gov/files/FORMS-COS.pdf"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hyperlink" Target="https://www.mdb.uscourts.gov/judges-info/judge/maria-ellena-chavez-ruark" TargetMode="Externa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www.mdb.uscourts.gov/" TargetMode="Externa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hyperlink" Target="http://www.mdb.uscourts.gov/"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www.mdb.uscourts.gov/" TargetMode="Externa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16="http://schemas.microsoft.com/office/drawing/2014/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a:extLst>
              <a:ext uri="{FF2B5EF4-FFF2-40B4-BE49-F238E27FC236}">
                <a16:creationId xmlns:a16="http://schemas.microsoft.com/office/drawing/2014/main" id="{C76B1849-1DA9-449B-8C1C-2ED3BB74E4F4}"/>
              </a:ext>
            </a:extLst>
          </p:cNvPr>
          <p:cNvSpPr>
            <a:spLocks noGrp="1"/>
          </p:cNvSpPr>
          <p:nvPr>
            <p:ph type="subTitle" idx="1"/>
          </p:nvPr>
        </p:nvSpPr>
        <p:spPr>
          <a:xfrm>
            <a:off x="886691" y="540325"/>
            <a:ext cx="10404764" cy="5638800"/>
          </a:xfrm>
        </p:spPr>
        <p:txBody>
          <a:bodyPr/>
          <a:lstStyle/>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LISTEN TO THE LAW CLERKS</a:t>
            </a:r>
          </a:p>
          <a:p>
            <a:pPr eaLnBrk="1" hangingPunct="1">
              <a:spcBef>
                <a:spcPct val="0"/>
              </a:spcBef>
            </a:pPr>
            <a:endParaRPr lang="en-US" altLang="en-US" sz="2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Presented to the Bankruptcy Bar Association</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By Zoom on October 12, 2021</a:t>
            </a:r>
          </a:p>
          <a:p>
            <a:pPr eaLnBrk="1" hangingPunct="1">
              <a:spcBef>
                <a:spcPct val="0"/>
              </a:spcBef>
            </a:pPr>
            <a:endParaRPr lang="en-US" altLang="en-US" sz="2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r>
              <a:rPr lang="en-US" altLang="en-US" sz="2600" u="sng" dirty="0">
                <a:solidFill>
                  <a:schemeClr val="tx1"/>
                </a:solidFill>
                <a:latin typeface="Georgia" panose="02040502050405020303" pitchFamily="18" charset="0"/>
                <a:cs typeface="Times New Roman" panose="02020603050405020304" pitchFamily="18" charset="0"/>
              </a:rPr>
              <a:t>Panelists</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Vivian P. Diokno</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Kerry Hopkins</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Jacob G. Masters</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Marios J. Monopolis</a:t>
            </a:r>
          </a:p>
          <a:p>
            <a:pPr eaLnBrk="1" hangingPunct="1">
              <a:spcBef>
                <a:spcPct val="0"/>
              </a:spcBef>
            </a:pPr>
            <a:endParaRPr lang="en-US" altLang="en-US" sz="2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r>
              <a:rPr lang="en-US" altLang="en-US" sz="2600" u="sng" dirty="0">
                <a:solidFill>
                  <a:schemeClr val="tx1"/>
                </a:solidFill>
                <a:latin typeface="Georgia" panose="02040502050405020303" pitchFamily="18" charset="0"/>
                <a:cs typeface="Times New Roman" panose="02020603050405020304" pitchFamily="18" charset="0"/>
              </a:rPr>
              <a:t>Moderator</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The Honorable Maria Ellena Chavez-Ruark</a:t>
            </a:r>
          </a:p>
        </p:txBody>
      </p:sp>
    </p:spTree>
  </p:cSld>
  <p:clrMapOvr>
    <a:masterClrMapping/>
  </p:clrMapOvr>
  <p:transition/>
</p:sld>
</file>

<file path=ppt/slides/slide1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CERTIFICATES OF SERVICE</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09600" y="1415714"/>
            <a:ext cx="7010400" cy="4347776"/>
          </a:xfrm>
        </p:spPr>
        <p:txBody>
          <a:bodyPr>
            <a:noAutofit/>
          </a:bodyPr>
          <a:lstStyle/>
          <a:p>
            <a:pPr marL="0" indent="0" defTabSz="228594">
              <a:spcBef>
                <a:spcPts val="0"/>
              </a:spcBef>
              <a:spcAft>
                <a:spcPts val="600"/>
              </a:spcAft>
              <a:buClr>
                <a:srgbClr val="B31166"/>
              </a:buClr>
              <a:buSzPct val="80000"/>
              <a:buNone/>
              <a:defRPr sz="3000">
                <a:solidFill>
                  <a:srgbClr val="000000"/>
                </a:solidFill>
                <a:latin typeface="Times New Roman"/>
                <a:ea typeface="Times New Roman"/>
                <a:cs typeface="Times New Roman"/>
                <a:sym typeface="Times New Roman"/>
              </a:defRPr>
            </a:pPr>
            <a:r>
              <a:rPr lang="en-US" sz="2300" dirty="0">
                <a:solidFill>
                  <a:srgbClr val="000000"/>
                </a:solidFill>
                <a:cs typeface="Times New Roman"/>
                <a:sym typeface="Times New Roman"/>
              </a:rPr>
              <a:t>A certificate of service must include the following under Local Bankruptcy Rules 7005-2 and 9013-4: </a:t>
            </a:r>
            <a:endParaRPr lang="en-US" sz="2300" dirty="0">
              <a:solidFill>
                <a:srgbClr val="000000"/>
              </a:solidFill>
              <a:cs typeface="Times New Roman"/>
              <a:sym typeface="Times Roman"/>
            </a:endParaRPr>
          </a:p>
          <a:p>
            <a:pPr defTabSz="228594">
              <a:spcBef>
                <a:spcPts val="0"/>
              </a:spcBef>
              <a:spcAft>
                <a:spcPts val="0"/>
              </a:spcAft>
              <a:buClr>
                <a:schemeClr val="tx1"/>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300" dirty="0">
                <a:solidFill>
                  <a:srgbClr val="000000"/>
                </a:solidFill>
                <a:cs typeface="Times New Roman"/>
                <a:sym typeface="Times New Roman"/>
              </a:rPr>
              <a:t>date and method of service (</a:t>
            </a:r>
            <a:r>
              <a:rPr lang="en-US" sz="2300" i="1" dirty="0">
                <a:solidFill>
                  <a:srgbClr val="000000"/>
                </a:solidFill>
                <a:cs typeface="Times New Roman"/>
                <a:sym typeface="Times New Roman"/>
              </a:rPr>
              <a:t>e.g.</a:t>
            </a:r>
            <a:r>
              <a:rPr lang="en-US" sz="2300" dirty="0">
                <a:solidFill>
                  <a:srgbClr val="000000"/>
                </a:solidFill>
                <a:cs typeface="Times New Roman"/>
                <a:sym typeface="Times New Roman"/>
              </a:rPr>
              <a:t>, first class mail) (often, there are several types of methods required);</a:t>
            </a:r>
          </a:p>
          <a:p>
            <a:pPr defTabSz="228594">
              <a:spcBef>
                <a:spcPts val="0"/>
              </a:spcBef>
              <a:spcAft>
                <a:spcPts val="0"/>
              </a:spcAft>
              <a:buClr>
                <a:schemeClr val="tx1"/>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300" dirty="0">
                <a:solidFill>
                  <a:srgbClr val="000000"/>
                </a:solidFill>
                <a:cs typeface="Times New Roman"/>
                <a:sym typeface="Times New Roman"/>
              </a:rPr>
              <a:t>names and addresses of the persons served by mail; </a:t>
            </a:r>
          </a:p>
          <a:p>
            <a:pPr defTabSz="228594">
              <a:spcBef>
                <a:spcPts val="0"/>
              </a:spcBef>
              <a:spcAft>
                <a:spcPts val="0"/>
              </a:spcAft>
              <a:buClr>
                <a:schemeClr val="tx1"/>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300" dirty="0">
                <a:solidFill>
                  <a:srgbClr val="000000"/>
                </a:solidFill>
                <a:cs typeface="Times New Roman"/>
                <a:sym typeface="Times New Roman"/>
              </a:rPr>
              <a:t>if the person being served is not a party to the case, recipient’s relationship to a party or the case (</a:t>
            </a:r>
            <a:r>
              <a:rPr lang="en-US" sz="2300" i="1" dirty="0">
                <a:solidFill>
                  <a:srgbClr val="000000"/>
                </a:solidFill>
                <a:cs typeface="Times New Roman"/>
                <a:sym typeface="Times New Roman"/>
              </a:rPr>
              <a:t>e.g.</a:t>
            </a:r>
            <a:r>
              <a:rPr lang="en-US" sz="2300" dirty="0">
                <a:solidFill>
                  <a:srgbClr val="000000"/>
                </a:solidFill>
                <a:cs typeface="Times New Roman"/>
                <a:sym typeface="Times New Roman"/>
              </a:rPr>
              <a:t>, if it is an attorney, include the name of the creditor they represent );</a:t>
            </a:r>
          </a:p>
          <a:p>
            <a:pPr defTabSz="228594">
              <a:spcBef>
                <a:spcPts val="0"/>
              </a:spcBef>
              <a:spcAft>
                <a:spcPts val="0"/>
              </a:spcAft>
              <a:buClr>
                <a:schemeClr val="tx1"/>
              </a:buClr>
              <a:buSzPct val="80000"/>
              <a:buFont typeface="Wingdings" panose="05000000000000000000" pitchFamily="2" charset="2"/>
              <a:buChar char="q"/>
              <a:defRPr sz="1600">
                <a:solidFill>
                  <a:srgbClr val="000000"/>
                </a:solidFill>
                <a:latin typeface="Times New Roman"/>
                <a:ea typeface="Times New Roman"/>
                <a:cs typeface="Times New Roman"/>
                <a:sym typeface="Times New Roman"/>
              </a:defRPr>
            </a:pPr>
            <a:r>
              <a:rPr lang="en-US" sz="2300" dirty="0">
                <a:solidFill>
                  <a:srgbClr val="000000"/>
                </a:solidFill>
                <a:cs typeface="Times New Roman"/>
                <a:sym typeface="Times New Roman"/>
              </a:rPr>
              <a:t>names of each person to be served through CM/ECF and statement that service was made via CM/ECF; and</a:t>
            </a:r>
          </a:p>
          <a:p>
            <a:pPr defTabSz="228594">
              <a:spcBef>
                <a:spcPts val="0"/>
              </a:spcBef>
              <a:spcAft>
                <a:spcPts val="600"/>
              </a:spcAft>
              <a:buClr>
                <a:schemeClr val="tx1"/>
              </a:buClr>
              <a:buSzPct val="80000"/>
              <a:buFont typeface="Wingdings" panose="05000000000000000000" pitchFamily="2" charset="2"/>
              <a:buChar char="q"/>
              <a:defRPr sz="1600">
                <a:solidFill>
                  <a:srgbClr val="000000"/>
                </a:solidFill>
                <a:latin typeface="Times New Roman"/>
                <a:ea typeface="Times New Roman"/>
                <a:cs typeface="Times New Roman"/>
                <a:sym typeface="Times New Roman"/>
              </a:defRPr>
            </a:pPr>
            <a:r>
              <a:rPr lang="en-US" sz="2300" dirty="0">
                <a:solidFill>
                  <a:srgbClr val="000000"/>
                </a:solidFill>
                <a:cs typeface="Times New Roman"/>
                <a:sym typeface="Times New Roman"/>
              </a:rPr>
              <a:t>signature of certifier and signature block.</a:t>
            </a:r>
          </a:p>
        </p:txBody>
      </p:sp>
      <p:pic>
        <p:nvPicPr>
          <p:cNvPr id="5" name="Picture 4">
            <a:extLst>
              <a:ext uri="{FF2B5EF4-FFF2-40B4-BE49-F238E27FC236}">
                <a16:creationId xmlns:a16="http://schemas.microsoft.com/office/drawing/2014/main" id="{205D099A-5553-4F13-AC36-E4CF0FB5E38B}"/>
              </a:ext>
            </a:extLst>
          </p:cNvPr>
          <p:cNvPicPr>
            <a:picLocks noChangeAspect="1"/>
          </p:cNvPicPr>
          <p:nvPr/>
        </p:nvPicPr>
        <p:blipFill rotWithShape="1">
          <a:blip r:embed="rId2"/>
          <a:srcRect b="1886"/>
          <a:stretch/>
        </p:blipFill>
        <p:spPr>
          <a:xfrm>
            <a:off x="7620000" y="1586375"/>
            <a:ext cx="3776475" cy="3248861"/>
          </a:xfrm>
          <a:prstGeom prst="rect">
            <a:avLst/>
          </a:prstGeom>
        </p:spPr>
      </p:pic>
      <p:sp>
        <p:nvSpPr>
          <p:cNvPr id="7" name="Content Placeholder 2">
            <a:extLst>
              <a:ext uri="{FF2B5EF4-FFF2-40B4-BE49-F238E27FC236}">
                <a16:creationId xmlns:a16="http://schemas.microsoft.com/office/drawing/2014/main" id="{301D8E41-EBB2-40A8-9518-FCE3551C4728}"/>
              </a:ext>
            </a:extLst>
          </p:cNvPr>
          <p:cNvSpPr txBox="1">
            <a:spLocks/>
          </p:cNvSpPr>
          <p:nvPr/>
        </p:nvSpPr>
        <p:spPr bwMode="auto">
          <a:xfrm>
            <a:off x="609600" y="5763490"/>
            <a:ext cx="10676039" cy="526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Georgia"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eorgia"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Georgia"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228594">
              <a:spcBef>
                <a:spcPts val="0"/>
              </a:spcBef>
              <a:spcAft>
                <a:spcPts val="600"/>
              </a:spcAft>
              <a:buClr>
                <a:srgbClr val="B31166"/>
              </a:buClr>
              <a:buSzPct val="80000"/>
              <a:buFont typeface="Arial" panose="020B0604020202020204" pitchFamily="34" charset="0"/>
              <a:buNone/>
              <a:defRPr sz="1600">
                <a:solidFill>
                  <a:srgbClr val="000000"/>
                </a:solidFill>
                <a:latin typeface="Times New Roman"/>
                <a:ea typeface="Times New Roman"/>
                <a:cs typeface="Times New Roman"/>
                <a:sym typeface="Times New Roman"/>
              </a:defRPr>
            </a:pPr>
            <a:r>
              <a:rPr lang="en-US" sz="2200" dirty="0">
                <a:solidFill>
                  <a:prstClr val="black"/>
                </a:solidFill>
                <a:latin typeface="Times New Roman"/>
                <a:ea typeface="Times New Roman"/>
                <a:cs typeface="Times New Roman"/>
                <a:sym typeface="Arial Black"/>
              </a:rPr>
              <a:t>Practice tips can be found at </a:t>
            </a:r>
            <a:r>
              <a:rPr lang="en-US" sz="2200" u="sng" dirty="0">
                <a:solidFill>
                  <a:prstClr val="black"/>
                </a:solidFill>
                <a:latin typeface="Times New Roman"/>
                <a:ea typeface="Times New Roman"/>
                <a:cs typeface="Times New Roman"/>
                <a:sym typeface="Arial Black"/>
                <a:hlinkClick r:id="rId3"/>
              </a:rPr>
              <a:t>https://www.mdb.uscourts.gov/files/FORMS-COS.pdf</a:t>
            </a:r>
            <a:r>
              <a:rPr lang="en-US" sz="2200" dirty="0">
                <a:solidFill>
                  <a:prstClr val="black"/>
                </a:solidFill>
                <a:latin typeface="Times New Roman"/>
                <a:ea typeface="Times New Roman"/>
                <a:cs typeface="Times New Roman"/>
                <a:sym typeface="Arial Black"/>
              </a:rPr>
              <a:t>.</a:t>
            </a:r>
            <a:endParaRPr lang="en-US" sz="2200" dirty="0">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751400363"/>
      </p:ext>
    </p:extLst>
  </p:cSld>
  <p:clrMapOvr>
    <a:masterClrMapping/>
  </p:clrMapOvr>
</p:sld>
</file>

<file path=ppt/slides/slide1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METHODS OF SERVICE</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4031674" y="1293486"/>
            <a:ext cx="7550726" cy="4885642"/>
          </a:xfrm>
        </p:spPr>
        <p:txBody>
          <a:bodyPr>
            <a:noAutofit/>
          </a:bodyPr>
          <a:lstStyle/>
          <a:p>
            <a:pPr marL="0" indent="0" defTabSz="228594">
              <a:spcAft>
                <a:spcPts val="600"/>
              </a:spcAft>
              <a:buClr>
                <a:schemeClr val="tx1"/>
              </a:buClr>
              <a:buSzPct val="80000"/>
              <a:buNone/>
            </a:pPr>
            <a:r>
              <a:rPr lang="en-US" sz="1600" dirty="0"/>
              <a:t>Under Bankruptcy Rule 9014(b), a motion must be served in the manner required under Bankruptcy Rule 7004.</a:t>
            </a:r>
          </a:p>
          <a:p>
            <a:pPr marL="0" indent="0" defTabSz="228594">
              <a:spcBef>
                <a:spcPts val="0"/>
              </a:spcBef>
              <a:spcAft>
                <a:spcPts val="0"/>
              </a:spcAft>
              <a:buClr>
                <a:schemeClr val="tx1"/>
              </a:buClr>
              <a:buSzPct val="80000"/>
              <a:buNone/>
              <a:defRPr sz="3200"/>
            </a:pPr>
            <a:r>
              <a:rPr lang="en-US" sz="1600" dirty="0"/>
              <a:t>Service by first class mail under Bankruptcy Rule 7004:</a:t>
            </a:r>
          </a:p>
          <a:p>
            <a:pPr marL="274320" lvl="1" defTabSz="228594">
              <a:spcBef>
                <a:spcPts val="0"/>
              </a:spcBef>
              <a:spcAft>
                <a:spcPts val="0"/>
              </a:spcAft>
              <a:buClr>
                <a:schemeClr val="tx1"/>
              </a:buClr>
              <a:buSzPct val="80000"/>
              <a:buFont typeface="Wingdings" panose="05000000000000000000" pitchFamily="2" charset="2"/>
              <a:buChar char="q"/>
              <a:defRPr sz="3200"/>
            </a:pPr>
            <a:r>
              <a:rPr lang="en-US" sz="1600" dirty="0"/>
              <a:t>(b)(1) individuals - to their dwelling house or place where they regularly conduct business/profession</a:t>
            </a:r>
          </a:p>
          <a:p>
            <a:pPr marL="274320" lvl="1" defTabSz="228594">
              <a:spcBef>
                <a:spcPts val="0"/>
              </a:spcBef>
              <a:spcAft>
                <a:spcPts val="0"/>
              </a:spcAft>
              <a:buClr>
                <a:schemeClr val="tx1"/>
              </a:buClr>
              <a:buSzPct val="80000"/>
              <a:buFont typeface="Wingdings" panose="05000000000000000000" pitchFamily="2" charset="2"/>
              <a:buChar char="q"/>
              <a:defRPr sz="3200"/>
            </a:pPr>
            <a:r>
              <a:rPr lang="en-US" sz="1600" dirty="0"/>
              <a:t>(b)(3) corporation, partnership, other unincorporated business — to the attention of the officer, managing agent, or resident agent as provided in SDAT records</a:t>
            </a:r>
          </a:p>
          <a:p>
            <a:pPr marL="274320" lvl="1" defTabSz="228594">
              <a:spcBef>
                <a:spcPts val="0"/>
              </a:spcBef>
              <a:spcAft>
                <a:spcPts val="0"/>
              </a:spcAft>
              <a:buClr>
                <a:schemeClr val="tx1"/>
              </a:buClr>
              <a:buSzPct val="80000"/>
              <a:buFont typeface="Wingdings" panose="05000000000000000000" pitchFamily="2" charset="2"/>
              <a:buChar char="q"/>
              <a:defRPr sz="3200"/>
            </a:pPr>
            <a:r>
              <a:rPr lang="en-US" sz="1600" dirty="0"/>
              <a:t>(b)(4) United States - to the attention of the civil process clerk at the office of the United States attorney for the district in which the action is brought AND to the U.S. Attorney General in Washington, D.C.</a:t>
            </a:r>
          </a:p>
          <a:p>
            <a:pPr marL="274320" lvl="1" defTabSz="228594">
              <a:spcBef>
                <a:spcPts val="0"/>
              </a:spcBef>
              <a:spcAft>
                <a:spcPts val="0"/>
              </a:spcAft>
              <a:buClr>
                <a:schemeClr val="tx1"/>
              </a:buClr>
              <a:buSzPct val="80000"/>
              <a:buFont typeface="Wingdings" panose="05000000000000000000" pitchFamily="2" charset="2"/>
              <a:buChar char="q"/>
              <a:defRPr sz="3200"/>
            </a:pPr>
            <a:r>
              <a:rPr lang="en-US" sz="1600" dirty="0"/>
              <a:t>(b)(5) Officer or Agency of the United States - same as (b)(4) AND to the officer or agency</a:t>
            </a:r>
          </a:p>
          <a:p>
            <a:pPr marL="274320" lvl="1" defTabSz="228594">
              <a:spcBef>
                <a:spcPts val="0"/>
              </a:spcBef>
              <a:spcAft>
                <a:spcPts val="0"/>
              </a:spcAft>
              <a:buClr>
                <a:schemeClr val="tx1"/>
              </a:buClr>
              <a:buSzPct val="80000"/>
              <a:buFont typeface="Wingdings" panose="05000000000000000000" pitchFamily="2" charset="2"/>
              <a:buChar char="q"/>
              <a:defRPr sz="3200"/>
            </a:pPr>
            <a:r>
              <a:rPr lang="en-US" sz="1600" dirty="0"/>
              <a:t>(b)(6) State or Municipal Corporation - as required by state law</a:t>
            </a:r>
          </a:p>
          <a:p>
            <a:pPr marL="274320" lvl="1" defTabSz="228594">
              <a:spcBef>
                <a:spcPts val="0"/>
              </a:spcBef>
              <a:spcAft>
                <a:spcPts val="600"/>
              </a:spcAft>
              <a:buClr>
                <a:schemeClr val="tx1"/>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1600" dirty="0">
                <a:cs typeface="Times New Roman"/>
                <a:sym typeface="Times New Roman"/>
              </a:rPr>
              <a:t>(g) Debtor - to the address in the case caption AND to the debtor’s attorney</a:t>
            </a:r>
          </a:p>
          <a:p>
            <a:pPr marL="0" indent="0" defTabSz="228594">
              <a:spcBef>
                <a:spcPts val="0"/>
              </a:spcBef>
              <a:spcAft>
                <a:spcPts val="0"/>
              </a:spcAft>
              <a:buClr>
                <a:schemeClr val="tx1"/>
              </a:buClr>
              <a:buSzPct val="80000"/>
              <a:buNone/>
              <a:defRPr sz="3000">
                <a:solidFill>
                  <a:srgbClr val="000000"/>
                </a:solidFill>
                <a:latin typeface="Times New Roman"/>
                <a:ea typeface="Times New Roman"/>
                <a:cs typeface="Times New Roman"/>
                <a:sym typeface="Times New Roman"/>
              </a:defRPr>
            </a:pPr>
            <a:r>
              <a:rPr lang="en-US" sz="1600" dirty="0">
                <a:cs typeface="Times New Roman"/>
                <a:sym typeface="Times New Roman"/>
              </a:rPr>
              <a:t>Service by certified mail under Bankruptcy Rule 7004:</a:t>
            </a:r>
          </a:p>
          <a:p>
            <a:pPr marL="274320" lvl="1" indent="-274320" defTabSz="228594">
              <a:spcBef>
                <a:spcPts val="0"/>
              </a:spcBef>
              <a:spcAft>
                <a:spcPts val="0"/>
              </a:spcAft>
              <a:buClr>
                <a:schemeClr val="tx1"/>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1600" dirty="0">
                <a:cs typeface="Times New Roman"/>
                <a:sym typeface="Times New Roman"/>
              </a:rPr>
              <a:t>(h) FDIC insured institution - to an officer of the institution if not represented by counsel OR, if represented, to the attorney who entered an appearance (the filing of a proof of claim on behalf of a creditor is not a formal appearance in the case)</a:t>
            </a:r>
            <a:endParaRPr lang="en-US" sz="1600" dirty="0">
              <a:solidFill>
                <a:prstClr val="black">
                  <a:lumMod val="75000"/>
                  <a:lumOff val="25000"/>
                </a:prstClr>
              </a:solidFill>
            </a:endParaRPr>
          </a:p>
          <a:p>
            <a:pPr marL="0" indent="0" defTabSz="228594">
              <a:spcBef>
                <a:spcPts val="0"/>
              </a:spcBef>
              <a:spcAft>
                <a:spcPts val="600"/>
              </a:spcAft>
              <a:buClr>
                <a:srgbClr val="B31166"/>
              </a:buClr>
              <a:buSzPct val="80000"/>
              <a:buNone/>
              <a:defRPr sz="3000">
                <a:solidFill>
                  <a:srgbClr val="000000"/>
                </a:solidFill>
                <a:latin typeface="Times New Roman"/>
                <a:ea typeface="Times New Roman"/>
                <a:cs typeface="Times New Roman"/>
                <a:sym typeface="Times New Roman"/>
              </a:defRPr>
            </a:pPr>
            <a:endParaRPr lang="en-US" sz="2200" dirty="0">
              <a:solidFill>
                <a:srgbClr val="000000"/>
              </a:solidFill>
              <a:cs typeface="Times New Roman"/>
              <a:sym typeface="Times New Roman"/>
            </a:endParaRPr>
          </a:p>
        </p:txBody>
      </p:sp>
      <p:pic>
        <p:nvPicPr>
          <p:cNvPr id="6" name="Picture 5">
            <a:extLst>
              <a:ext uri="{FF2B5EF4-FFF2-40B4-BE49-F238E27FC236}">
                <a16:creationId xmlns:a16="http://schemas.microsoft.com/office/drawing/2014/main" id="{52281265-2A1F-44BB-92DC-59960E19599B}"/>
              </a:ext>
            </a:extLst>
          </p:cNvPr>
          <p:cNvPicPr>
            <a:picLocks noChangeAspect="1"/>
          </p:cNvPicPr>
          <p:nvPr/>
        </p:nvPicPr>
        <p:blipFill rotWithShape="1">
          <a:blip r:embed="rId2"/>
          <a:srcRect b="2483"/>
          <a:stretch/>
        </p:blipFill>
        <p:spPr>
          <a:xfrm>
            <a:off x="154452" y="2071755"/>
            <a:ext cx="3738676" cy="3095998"/>
          </a:xfrm>
          <a:prstGeom prst="rect">
            <a:avLst/>
          </a:prstGeom>
        </p:spPr>
      </p:pic>
    </p:spTree>
    <p:extLst>
      <p:ext uri="{BB962C8B-B14F-4D97-AF65-F5344CB8AC3E}">
        <p14:creationId xmlns:p14="http://schemas.microsoft.com/office/powerpoint/2010/main" val="1270353229"/>
      </p:ext>
    </p:extLst>
  </p:cSld>
  <p:clrMapOvr>
    <a:masterClrMapping/>
  </p:clrMapOvr>
</p:sld>
</file>

<file path=ppt/slides/slide12.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a:extLst>
              <a:ext uri="{FF2B5EF4-FFF2-40B4-BE49-F238E27FC236}">
                <a16:creationId xmlns:a16="http://schemas.microsoft.com/office/drawing/2014/main" id="{C76B1849-1DA9-449B-8C1C-2ED3BB74E4F4}"/>
              </a:ext>
            </a:extLst>
          </p:cNvPr>
          <p:cNvSpPr>
            <a:spLocks noGrp="1"/>
          </p:cNvSpPr>
          <p:nvPr>
            <p:ph type="subTitle" idx="1"/>
          </p:nvPr>
        </p:nvSpPr>
        <p:spPr>
          <a:xfrm>
            <a:off x="1177637" y="0"/>
            <a:ext cx="9615054" cy="6248400"/>
          </a:xfrm>
        </p:spPr>
        <p:txBody>
          <a:bodyPr/>
          <a:lstStyle/>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p:txBody>
      </p:sp>
      <p:pic>
        <p:nvPicPr>
          <p:cNvPr id="3" name="Picture 2" descr="Graphical user interface, text, application, email&#10;&#10;Description automatically generated">
            <a:extLst>
              <a:ext uri="{FF2B5EF4-FFF2-40B4-BE49-F238E27FC236}">
                <a16:creationId xmlns:a16="http://schemas.microsoft.com/office/drawing/2014/main" id="{ACA26768-C5AF-4E47-B200-113177830881}"/>
              </a:ext>
            </a:extLst>
          </p:cNvPr>
          <p:cNvPicPr>
            <a:picLocks noChangeAspect="1"/>
          </p:cNvPicPr>
          <p:nvPr/>
        </p:nvPicPr>
        <p:blipFill rotWithShape="1">
          <a:blip r:embed="rId3">
            <a:extLst>
              <a:ext uri="{28A0092B-C50C-407E-A947-70E740481C1C}">
                <a14:useLocalDpi xmlns:a14="http://schemas.microsoft.com/office/drawing/2010/main" val="0"/>
              </a:ext>
            </a:extLst>
          </a:blip>
          <a:srcRect l="24980" t="16167" r="26987" b="625"/>
          <a:stretch/>
        </p:blipFill>
        <p:spPr>
          <a:xfrm>
            <a:off x="1690255" y="0"/>
            <a:ext cx="8728363" cy="6248400"/>
          </a:xfrm>
          <a:prstGeom prst="rect">
            <a:avLst/>
          </a:prstGeom>
        </p:spPr>
      </p:pic>
    </p:spTree>
    <p:extLst>
      <p:ext uri="{BB962C8B-B14F-4D97-AF65-F5344CB8AC3E}">
        <p14:creationId xmlns:p14="http://schemas.microsoft.com/office/powerpoint/2010/main" val="772565936"/>
      </p:ext>
    </p:extLst>
  </p:cSld>
  <p:clrMapOvr>
    <a:masterClrMapping/>
  </p:clrMapOvr>
  <p:transition/>
</p:sld>
</file>

<file path=ppt/slides/slide1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SERVICE ON THE STATE</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332505" y="1224213"/>
            <a:ext cx="8512837" cy="4885642"/>
          </a:xfrm>
        </p:spPr>
        <p:txBody>
          <a:bodyPr>
            <a:noAutofit/>
          </a:bodyPr>
          <a:lstStyle/>
          <a:p>
            <a:pPr marL="0" indent="0" defTabSz="228594">
              <a:spcBef>
                <a:spcPts val="0"/>
              </a:spcBef>
              <a:spcAft>
                <a:spcPts val="600"/>
              </a:spcAft>
              <a:buClr>
                <a:schemeClr val="tx1"/>
              </a:buClr>
              <a:buSzPct val="80000"/>
              <a:buNone/>
            </a:pPr>
            <a:r>
              <a:rPr lang="en-US" sz="2000" dirty="0">
                <a:latin typeface="Georgia" panose="02040502050405020303" pitchFamily="18" charset="0"/>
              </a:rPr>
              <a:t>Serve the State as directed by state law per Bankruptcy Rule 7004(b)(6):</a:t>
            </a:r>
          </a:p>
          <a:p>
            <a:pPr defTabSz="228594">
              <a:spcBef>
                <a:spcPts val="0"/>
              </a:spcBef>
              <a:spcAft>
                <a:spcPts val="600"/>
              </a:spcAft>
              <a:buClr>
                <a:schemeClr val="tx1"/>
              </a:buClr>
              <a:buSzPct val="80000"/>
              <a:buFont typeface="Wingdings" panose="05000000000000000000" pitchFamily="2" charset="2"/>
              <a:buChar char="q"/>
            </a:pPr>
            <a:r>
              <a:rPr lang="en-US" sz="2000" dirty="0">
                <a:latin typeface="Georgia" panose="02040502050405020303" pitchFamily="18" charset="0"/>
              </a:rPr>
              <a:t>State of Maryland – Serve the Attorney General OR serve an individual designated by the Attorney General in a writing filed with the Clerk of the Court of Appeals under Md. Rules 2-124(j) and 3-124(j).</a:t>
            </a:r>
          </a:p>
          <a:p>
            <a:pPr defTabSz="228594">
              <a:spcBef>
                <a:spcPts val="0"/>
              </a:spcBef>
              <a:spcAft>
                <a:spcPts val="600"/>
              </a:spcAft>
              <a:buClr>
                <a:schemeClr val="tx1"/>
              </a:buClr>
              <a:buSzPct val="80000"/>
              <a:buFont typeface="Wingdings" panose="05000000000000000000" pitchFamily="2" charset="2"/>
              <a:buChar char="q"/>
            </a:pPr>
            <a:r>
              <a:rPr lang="en-US" sz="2000" dirty="0">
                <a:latin typeface="Georgia" panose="02040502050405020303" pitchFamily="18" charset="0"/>
              </a:rPr>
              <a:t>State Officer or Agency – Serve the resident agent designated by the officer or agency OR serve the Attorney General OR serve an individual designated by the Attorney General in a writing filed with the Clerk of the Court of Appeals under Md. Rules 2-124(k) and 3-124(k).</a:t>
            </a:r>
          </a:p>
          <a:p>
            <a:pPr defTabSz="228594">
              <a:spcBef>
                <a:spcPts val="0"/>
              </a:spcBef>
              <a:spcAft>
                <a:spcPts val="600"/>
              </a:spcAft>
              <a:buClr>
                <a:schemeClr val="tx1"/>
              </a:buClr>
              <a:buSzPct val="80000"/>
              <a:buFont typeface="Wingdings" panose="05000000000000000000" pitchFamily="2" charset="2"/>
              <a:buChar char="q"/>
            </a:pPr>
            <a:r>
              <a:rPr lang="en-US" sz="2000" dirty="0">
                <a:latin typeface="Georgia" panose="02040502050405020303" pitchFamily="18" charset="0"/>
              </a:rPr>
              <a:t>Local Subdivision of the State (a county, municipal corporation, bicounty or multicounty agency, public authority, special taxing authority, etc.) – Serve the resident agent designated by the local entity OR, if there is no resident agent or a good faith effort to serve the resident agent has failed, serve the chief executive or presiding officer under Md. Rules 2-124(l) and 3-124(l).</a:t>
            </a:r>
            <a:endParaRPr lang="en-US" sz="2000" dirty="0">
              <a:cs typeface="Times New Roman"/>
              <a:sym typeface="Times New Roman"/>
            </a:endParaRPr>
          </a:p>
        </p:txBody>
      </p:sp>
      <p:pic>
        <p:nvPicPr>
          <p:cNvPr id="7" name="Picture 6" descr="A picture containing logo&#10;&#10;Description automatically generated">
            <a:extLst>
              <a:ext uri="{FF2B5EF4-FFF2-40B4-BE49-F238E27FC236}">
                <a16:creationId xmlns:a16="http://schemas.microsoft.com/office/drawing/2014/main" id="{2D40D65D-6738-4BE1-B134-EE5329F08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45343" y="2424543"/>
            <a:ext cx="2515385" cy="2515385"/>
          </a:xfrm>
          <a:prstGeom prst="rect">
            <a:avLst/>
          </a:prstGeom>
        </p:spPr>
      </p:pic>
    </p:spTree>
    <p:extLst>
      <p:ext uri="{BB962C8B-B14F-4D97-AF65-F5344CB8AC3E}">
        <p14:creationId xmlns:p14="http://schemas.microsoft.com/office/powerpoint/2010/main" val="683134242"/>
      </p:ext>
    </p:extLst>
  </p:cSld>
  <p:clrMapOvr>
    <a:masterClrMapping/>
  </p:clrMapOvr>
</p:sld>
</file>

<file path=ppt/slides/slide1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AMENDING LISTS AND SCHEDULES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3465871" y="1307341"/>
            <a:ext cx="8005692" cy="4857485"/>
          </a:xfrm>
        </p:spPr>
        <p:txBody>
          <a:bodyPr>
            <a:noAutofit/>
          </a:bodyPr>
          <a:lstStyle/>
          <a:p>
            <a:pPr marL="0" lvl="0" indent="0">
              <a:lnSpc>
                <a:spcPct val="100000"/>
              </a:lnSpc>
              <a:spcAft>
                <a:spcPts val="600"/>
              </a:spcAft>
              <a:buFont typeface="Wingdings" panose="05000000000000000000" pitchFamily="2" charset="2"/>
              <a:buNone/>
            </a:pPr>
            <a:r>
              <a:rPr lang="en-US" sz="1800" dirty="0">
                <a:latin typeface="Georgia" panose="02040502050405020303" pitchFamily="18" charset="0"/>
              </a:rPr>
              <a:t>Local Bankruptcy Rule 1009-1 requires that, when filing amended schedules that add previously unscheduled creditors, a debtor must:</a:t>
            </a:r>
          </a:p>
          <a:p>
            <a:pPr lvl="0">
              <a:lnSpc>
                <a:spcPct val="100000"/>
              </a:lnSpc>
              <a:spcAft>
                <a:spcPts val="600"/>
              </a:spcAft>
              <a:buFont typeface="Wingdings" panose="05000000000000000000" pitchFamily="2" charset="2"/>
              <a:buChar char="q"/>
            </a:pPr>
            <a:r>
              <a:rPr lang="en-US" sz="1800" b="0" i="0" baseline="0" dirty="0">
                <a:latin typeface="Georgia" panose="02040502050405020303" pitchFamily="18" charset="0"/>
              </a:rPr>
              <a:t>send a copy of the amended schedules to the Office of the United States Trustee and to any trustee appointed in the case;</a:t>
            </a:r>
            <a:endParaRPr lang="en-US" sz="1800" dirty="0">
              <a:latin typeface="Georgia" panose="02040502050405020303" pitchFamily="18" charset="0"/>
            </a:endParaRPr>
          </a:p>
          <a:p>
            <a:pPr lvl="0">
              <a:lnSpc>
                <a:spcPct val="100000"/>
              </a:lnSpc>
              <a:spcAft>
                <a:spcPts val="600"/>
              </a:spcAft>
              <a:buFont typeface="Wingdings" panose="05000000000000000000" pitchFamily="2" charset="2"/>
              <a:buChar char="q"/>
            </a:pPr>
            <a:r>
              <a:rPr lang="en-US" sz="1800" b="0" i="0" baseline="0" dirty="0">
                <a:latin typeface="Georgia" panose="02040502050405020303" pitchFamily="18" charset="0"/>
              </a:rPr>
              <a:t>send to each creditor added or whose status is changed by an amended schedule:</a:t>
            </a:r>
            <a:endParaRPr lang="en-US" sz="1800" dirty="0">
              <a:latin typeface="Georgia" panose="02040502050405020303" pitchFamily="18" charset="0"/>
            </a:endParaRPr>
          </a:p>
          <a:p>
            <a:pPr marL="731520" lvl="1" indent="-365760">
              <a:lnSpc>
                <a:spcPct val="100000"/>
              </a:lnSpc>
              <a:spcAft>
                <a:spcPts val="600"/>
              </a:spcAft>
              <a:buFont typeface="Wingdings" panose="05000000000000000000" pitchFamily="2" charset="2"/>
              <a:buChar char="q"/>
            </a:pPr>
            <a:r>
              <a:rPr lang="en-US" sz="1800" b="0" i="0" baseline="0" dirty="0">
                <a:latin typeface="Georgia" panose="02040502050405020303" pitchFamily="18" charset="0"/>
              </a:rPr>
              <a:t>a copy of the amended schedule;</a:t>
            </a:r>
            <a:endParaRPr lang="en-US" sz="1800" dirty="0">
              <a:latin typeface="Georgia" panose="02040502050405020303" pitchFamily="18" charset="0"/>
            </a:endParaRPr>
          </a:p>
          <a:p>
            <a:pPr marL="731520" lvl="1" indent="-365760">
              <a:lnSpc>
                <a:spcPct val="100000"/>
              </a:lnSpc>
              <a:spcAft>
                <a:spcPts val="600"/>
              </a:spcAft>
              <a:buFont typeface="Wingdings" panose="05000000000000000000" pitchFamily="2" charset="2"/>
              <a:buChar char="q"/>
            </a:pPr>
            <a:r>
              <a:rPr lang="en-US" sz="1800" b="0" i="0" baseline="0" dirty="0">
                <a:latin typeface="Georgia" panose="02040502050405020303" pitchFamily="18" charset="0"/>
              </a:rPr>
              <a:t>a copy of the original Notice for Meeting of Creditors; and</a:t>
            </a:r>
            <a:endParaRPr lang="en-US" sz="1800" dirty="0">
              <a:latin typeface="Georgia" panose="02040502050405020303" pitchFamily="18" charset="0"/>
            </a:endParaRPr>
          </a:p>
          <a:p>
            <a:pPr marL="731520" lvl="1" indent="-365760">
              <a:lnSpc>
                <a:spcPct val="100000"/>
              </a:lnSpc>
              <a:spcAft>
                <a:spcPts val="600"/>
              </a:spcAft>
              <a:buFont typeface="Wingdings" panose="05000000000000000000" pitchFamily="2" charset="2"/>
              <a:buChar char="q"/>
            </a:pPr>
            <a:r>
              <a:rPr lang="en-US" sz="1800" b="0" i="0" baseline="0" dirty="0">
                <a:latin typeface="Georgia" panose="02040502050405020303" pitchFamily="18" charset="0"/>
              </a:rPr>
              <a:t>a copy of each order that establishes or extends a bar date for filing proofs of claims or complaints to determine the dischargeability of certain debts or to object to the discharge of the debtor; and</a:t>
            </a:r>
            <a:endParaRPr lang="en-US" sz="1800" dirty="0">
              <a:latin typeface="Georgia" panose="02040502050405020303" pitchFamily="18" charset="0"/>
            </a:endParaRPr>
          </a:p>
          <a:p>
            <a:pPr lvl="0">
              <a:lnSpc>
                <a:spcPct val="100000"/>
              </a:lnSpc>
              <a:spcAft>
                <a:spcPts val="600"/>
              </a:spcAft>
              <a:buFont typeface="Wingdings" panose="05000000000000000000" pitchFamily="2" charset="2"/>
              <a:buChar char="q"/>
            </a:pPr>
            <a:r>
              <a:rPr lang="en-US" sz="1800" b="0" i="0" baseline="0" dirty="0">
                <a:latin typeface="Georgia" panose="02040502050405020303" pitchFamily="18" charset="0"/>
              </a:rPr>
              <a:t>file a certificate of compliance with this Rule, together with a dated and clearly titled </a:t>
            </a:r>
            <a:r>
              <a:rPr lang="en-US" sz="1800" b="1" u="sng" dirty="0">
                <a:latin typeface="Georgia" panose="02040502050405020303" pitchFamily="18" charset="0"/>
              </a:rPr>
              <a:t>SUPPLEMENTAL</a:t>
            </a:r>
            <a:r>
              <a:rPr lang="en-US" sz="1800" b="0" i="0" baseline="0" dirty="0">
                <a:latin typeface="Georgia" panose="02040502050405020303" pitchFamily="18" charset="0"/>
              </a:rPr>
              <a:t> mailing matrix that lists only the names and correct mailing addresses of all newly scheduled creditors.</a:t>
            </a:r>
            <a:endParaRPr lang="en-US" sz="2000" dirty="0">
              <a:cs typeface="Times New Roman"/>
              <a:sym typeface="Times New Roman"/>
            </a:endParaRPr>
          </a:p>
        </p:txBody>
      </p:sp>
      <p:pic>
        <p:nvPicPr>
          <p:cNvPr id="5" name="Picture 4">
            <a:extLst>
              <a:ext uri="{FF2B5EF4-FFF2-40B4-BE49-F238E27FC236}">
                <a16:creationId xmlns:a16="http://schemas.microsoft.com/office/drawing/2014/main" id="{6C9C9608-70D3-44A9-87BA-33E1C45AA531}"/>
              </a:ext>
            </a:extLst>
          </p:cNvPr>
          <p:cNvPicPr>
            <a:picLocks noChangeAspect="1"/>
          </p:cNvPicPr>
          <p:nvPr/>
        </p:nvPicPr>
        <p:blipFill>
          <a:blip r:embed="rId2"/>
          <a:stretch>
            <a:fillRect/>
          </a:stretch>
        </p:blipFill>
        <p:spPr>
          <a:xfrm>
            <a:off x="359636" y="2090281"/>
            <a:ext cx="2930147" cy="2894674"/>
          </a:xfrm>
          <a:prstGeom prst="rect">
            <a:avLst/>
          </a:prstGeom>
        </p:spPr>
      </p:pic>
    </p:spTree>
    <p:extLst>
      <p:ext uri="{BB962C8B-B14F-4D97-AF65-F5344CB8AC3E}">
        <p14:creationId xmlns:p14="http://schemas.microsoft.com/office/powerpoint/2010/main" val="3793326261"/>
      </p:ext>
    </p:extLst>
  </p:cSld>
  <p:clrMapOvr>
    <a:masterClrMapping/>
  </p:clrMapOvr>
</p:sld>
</file>

<file path=ppt/slides/slide1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21-DAY NOTICES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462122" y="1311369"/>
            <a:ext cx="8210828" cy="5020158"/>
          </a:xfrm>
        </p:spPr>
        <p:txBody>
          <a:bodyPr>
            <a:noAutofit/>
          </a:bodyPr>
          <a:lstStyle/>
          <a:p>
            <a:pPr marL="0" indent="0" defTabSz="228594">
              <a:spcAft>
                <a:spcPts val="600"/>
              </a:spcAft>
              <a:buSzPct val="123000"/>
              <a:buNone/>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cs typeface="Arial"/>
                <a:sym typeface="Arial"/>
              </a:rPr>
              <a:t>Bankruptcy Rule 2002 and Local Bankruptcy Rule 2002-1 address:</a:t>
            </a: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cs typeface="Arial"/>
                <a:sym typeface="Arial"/>
              </a:rPr>
              <a:t>Motion to assume/reject executory contract (see also Bankruptcy Rule 6006 and Local Bankruptcy Rule 6006)</a:t>
            </a:r>
            <a:endParaRPr lang="en-US" sz="1800" dirty="0">
              <a:solidFill>
                <a:srgbClr val="000000"/>
              </a:solidFill>
              <a:latin typeface="Georgia" panose="02040502050405020303" pitchFamily="18" charset="0"/>
              <a:ea typeface="Times Roman"/>
              <a:cs typeface="Times Roman"/>
              <a:sym typeface="Times Roman"/>
            </a:endParaRP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ea typeface="Times Roman"/>
                <a:cs typeface="Times Roman"/>
                <a:sym typeface="Times Roman"/>
              </a:rPr>
              <a:t>Motion to sell, including free and clear sales (see also Bankruptcy Rule 6004 and Local Bankruptcy Rule 6004)</a:t>
            </a: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ea typeface="Times Roman"/>
                <a:cs typeface="Times Roman"/>
                <a:sym typeface="Times Roman"/>
              </a:rPr>
              <a:t>Motion to modify Chapter 13 plan </a:t>
            </a: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ea typeface="Times Roman"/>
                <a:cs typeface="Times Roman"/>
                <a:sym typeface="Times Roman"/>
              </a:rPr>
              <a:t>Application for compensation over $1,000 (see also Local Bankruptcy Rule 2070-1 for service in Chapter 11 cases)</a:t>
            </a: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ea typeface="Times Roman"/>
                <a:cs typeface="Times Roman"/>
                <a:sym typeface="Times Roman"/>
              </a:rPr>
              <a:t>Motion to abandon (non-trustee requests)</a:t>
            </a: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ea typeface="Times Roman"/>
                <a:cs typeface="Times Roman"/>
                <a:sym typeface="Times Roman"/>
              </a:rPr>
              <a:t>Motion to convert Chapter 7, 11, and 12 cases</a:t>
            </a: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ea typeface="Times Roman"/>
                <a:cs typeface="Times Roman"/>
                <a:sym typeface="Times Roman"/>
              </a:rPr>
              <a:t>Motion to convert Chapter 7 case to Chapter 13 case filed by debtors</a:t>
            </a: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ea typeface="Times Roman"/>
                <a:cs typeface="Times Roman"/>
                <a:sym typeface="Times Roman"/>
              </a:rPr>
              <a:t>Motion to convert Chapter 13 case filed by non-debtors</a:t>
            </a: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ea typeface="Times Roman"/>
                <a:cs typeface="Times Roman"/>
                <a:sym typeface="Times Roman"/>
              </a:rPr>
              <a:t>Motion to dismiss Chapter 13 case (notice and motion may be combined; see Local Bankruptcy Rule 9013-1)</a:t>
            </a:r>
          </a:p>
          <a:p>
            <a:pPr defTabSz="228594">
              <a:spcBef>
                <a:spcPts val="0"/>
              </a:spcBef>
              <a:spcAft>
                <a:spcPts val="600"/>
              </a:spcAft>
              <a:buSzPct val="123000"/>
              <a:buFont typeface="Wingdings" panose="05000000000000000000" pitchFamily="2" charset="2"/>
              <a:buChar char="q"/>
              <a:defRPr sz="3000">
                <a:solidFill>
                  <a:srgbClr val="000000"/>
                </a:solidFill>
                <a:latin typeface="Arial"/>
                <a:ea typeface="Arial"/>
                <a:cs typeface="Arial"/>
                <a:sym typeface="Arial"/>
              </a:defRPr>
            </a:pPr>
            <a:r>
              <a:rPr lang="en-US" sz="1800" dirty="0">
                <a:solidFill>
                  <a:srgbClr val="000000"/>
                </a:solidFill>
                <a:latin typeface="Georgia" panose="02040502050405020303" pitchFamily="18" charset="0"/>
                <a:ea typeface="Times Roman"/>
                <a:cs typeface="Times Roman"/>
                <a:sym typeface="Times Roman"/>
              </a:rPr>
              <a:t>Motion to dismiss Chapter 7, 11, and 12 (court issues the notice)</a:t>
            </a:r>
            <a:endParaRPr lang="en-US" sz="1800" dirty="0">
              <a:cs typeface="Times New Roman"/>
              <a:sym typeface="Times New Roman"/>
            </a:endParaRPr>
          </a:p>
        </p:txBody>
      </p:sp>
      <p:pic>
        <p:nvPicPr>
          <p:cNvPr id="6" name="Picture 5">
            <a:extLst>
              <a:ext uri="{FF2B5EF4-FFF2-40B4-BE49-F238E27FC236}">
                <a16:creationId xmlns:a16="http://schemas.microsoft.com/office/drawing/2014/main" id="{64423CE1-FE4F-4E40-9555-DD924C2F397D}"/>
              </a:ext>
            </a:extLst>
          </p:cNvPr>
          <p:cNvPicPr>
            <a:picLocks noChangeAspect="1"/>
          </p:cNvPicPr>
          <p:nvPr/>
        </p:nvPicPr>
        <p:blipFill>
          <a:blip r:embed="rId2"/>
          <a:stretch>
            <a:fillRect/>
          </a:stretch>
        </p:blipFill>
        <p:spPr>
          <a:xfrm>
            <a:off x="8592860" y="2457260"/>
            <a:ext cx="2776400" cy="1943480"/>
          </a:xfrm>
          <a:prstGeom prst="rect">
            <a:avLst/>
          </a:prstGeom>
        </p:spPr>
      </p:pic>
    </p:spTree>
    <p:extLst>
      <p:ext uri="{BB962C8B-B14F-4D97-AF65-F5344CB8AC3E}">
        <p14:creationId xmlns:p14="http://schemas.microsoft.com/office/powerpoint/2010/main" val="2708886884"/>
      </p:ext>
    </p:extLst>
  </p:cSld>
  <p:clrMapOvr>
    <a:masterClrMapping/>
  </p:clrMapOvr>
</p:sld>
</file>

<file path=ppt/slides/slide1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MOTIONS TO SHORTEN TIME</a:t>
            </a:r>
            <a:br>
              <a:rPr lang="en-US" dirty="0"/>
            </a:br>
            <a:r>
              <a:rPr lang="en-US" dirty="0"/>
              <a:t>AND/OR FOR EXPEDITED HEARING</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4156364" y="1735044"/>
            <a:ext cx="7204362" cy="4179059"/>
          </a:xfrm>
        </p:spPr>
        <p:txBody>
          <a:bodyPr>
            <a:noAutofit/>
          </a:bodyPr>
          <a:lstStyle/>
          <a:p>
            <a:pPr marL="0" indent="0" defTabSz="228594">
              <a:spcBef>
                <a:spcPts val="0"/>
              </a:spcBef>
              <a:spcAft>
                <a:spcPts val="600"/>
              </a:spcAft>
              <a:buClr>
                <a:srgbClr val="B31166"/>
              </a:buClr>
              <a:buSzPct val="80000"/>
              <a:buNone/>
            </a:pPr>
            <a:r>
              <a:rPr lang="en-US" sz="2000" dirty="0">
                <a:latin typeface="Georgia" panose="02040502050405020303" pitchFamily="18" charset="0"/>
              </a:rPr>
              <a:t>Local Bankruptcy Rule 9013-7 requires that:</a:t>
            </a:r>
          </a:p>
          <a:p>
            <a:pPr defTabSz="226213">
              <a:spcBef>
                <a:spcPts val="0"/>
              </a:spcBef>
              <a:spcAft>
                <a:spcPts val="600"/>
              </a:spcAft>
              <a:buClr>
                <a:schemeClr val="tx1"/>
              </a:buClr>
              <a:buSzPct val="80000"/>
              <a:buFont typeface="Wingdings" panose="05000000000000000000" pitchFamily="2" charset="2"/>
              <a:buChar char="q"/>
            </a:pPr>
            <a:r>
              <a:rPr lang="en-US" sz="2000" dirty="0">
                <a:latin typeface="Georgia" panose="02040502050405020303" pitchFamily="18" charset="0"/>
              </a:rPr>
              <a:t>Movant file contemporaneously with the motion (</a:t>
            </a:r>
            <a:r>
              <a:rPr lang="en-US" sz="2000" i="1" dirty="0">
                <a:latin typeface="Georgia" panose="02040502050405020303" pitchFamily="18" charset="0"/>
              </a:rPr>
              <a:t>e.g.</a:t>
            </a:r>
            <a:r>
              <a:rPr lang="en-US" sz="2000" dirty="0">
                <a:latin typeface="Georgia" panose="02040502050405020303" pitchFamily="18" charset="0"/>
              </a:rPr>
              <a:t>, motion to sell or incur debt) a separate motion requesting that the court shorten the time within which responses may be filed and/or requesting that the Court set an expedited hearing; and</a:t>
            </a:r>
          </a:p>
          <a:p>
            <a:pPr defTabSz="226213">
              <a:spcBef>
                <a:spcPts val="0"/>
              </a:spcBef>
              <a:spcAft>
                <a:spcPts val="600"/>
              </a:spcAft>
              <a:buClr>
                <a:schemeClr val="tx1"/>
              </a:buClr>
              <a:buSzPct val="80000"/>
              <a:buFont typeface="Wingdings" panose="05000000000000000000" pitchFamily="2" charset="2"/>
              <a:buChar char="q"/>
            </a:pPr>
            <a:r>
              <a:rPr lang="en-US" sz="2000" dirty="0">
                <a:latin typeface="Georgia" panose="02040502050405020303" pitchFamily="18" charset="0"/>
              </a:rPr>
              <a:t>Movant include the following language in the notice:  MOVANT HAS ALSO FILED A MOTION TO SHORTEN THE TIME FOR RESPONSE AND/OR FOR AN EXPEDITED HEARING. IF THAT MOTION TO SHORTEN OR EXPEDITE IS GRANTED, THE TIME TO OBJECT AND/OR DATE FOR HEARING WILL BE CHANGED AS PROVIDED IN SUCH ORDER.</a:t>
            </a:r>
            <a:endParaRPr lang="en-US" sz="2000" dirty="0">
              <a:cs typeface="Times New Roman"/>
              <a:sym typeface="Times New Roman"/>
            </a:endParaRPr>
          </a:p>
        </p:txBody>
      </p:sp>
      <p:pic>
        <p:nvPicPr>
          <p:cNvPr id="6" name="Picture 5">
            <a:extLst>
              <a:ext uri="{FF2B5EF4-FFF2-40B4-BE49-F238E27FC236}">
                <a16:creationId xmlns:a16="http://schemas.microsoft.com/office/drawing/2014/main" id="{6CED9CF5-7F72-4E95-90C6-907B216FC7B9}"/>
              </a:ext>
            </a:extLst>
          </p:cNvPr>
          <p:cNvPicPr>
            <a:picLocks noChangeAspect="1"/>
          </p:cNvPicPr>
          <p:nvPr/>
        </p:nvPicPr>
        <p:blipFill>
          <a:blip r:embed="rId2"/>
          <a:stretch>
            <a:fillRect/>
          </a:stretch>
        </p:blipFill>
        <p:spPr>
          <a:xfrm>
            <a:off x="364459" y="2457579"/>
            <a:ext cx="3611796" cy="2737876"/>
          </a:xfrm>
          <a:prstGeom prst="rect">
            <a:avLst/>
          </a:prstGeom>
        </p:spPr>
      </p:pic>
    </p:spTree>
    <p:extLst>
      <p:ext uri="{BB962C8B-B14F-4D97-AF65-F5344CB8AC3E}">
        <p14:creationId xmlns:p14="http://schemas.microsoft.com/office/powerpoint/2010/main" val="3709446785"/>
      </p:ext>
    </p:extLst>
  </p:cSld>
  <p:clrMapOvr>
    <a:masterClrMapping/>
  </p:clrMapOvr>
</p:sld>
</file>

<file path=ppt/slides/slide1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MOTIONS TO AVOID LIENS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09600" y="1728003"/>
            <a:ext cx="10751126" cy="4220850"/>
          </a:xfrm>
        </p:spPr>
        <p:txBody>
          <a:bodyPr>
            <a:noAutofit/>
          </a:bodyPr>
          <a:lstStyle/>
          <a:p>
            <a:pPr marL="0" indent="0" defTabSz="1048460">
              <a:spcBef>
                <a:spcPts val="0"/>
              </a:spcBef>
              <a:spcAft>
                <a:spcPts val="600"/>
              </a:spcAft>
              <a:buSzPct val="80000"/>
              <a:buNone/>
              <a:defRPr sz="4128"/>
            </a:pPr>
            <a:r>
              <a:rPr lang="en-US" sz="2400" dirty="0"/>
              <a:t>When filing a motion to avoid a lien:</a:t>
            </a:r>
          </a:p>
          <a:p>
            <a:pPr defTabSz="1048460">
              <a:spcBef>
                <a:spcPts val="0"/>
              </a:spcBef>
              <a:spcAft>
                <a:spcPts val="600"/>
              </a:spcAft>
              <a:buSzPct val="80000"/>
              <a:buFont typeface="Wingdings" panose="05000000000000000000" pitchFamily="2" charset="2"/>
              <a:buChar char="q"/>
              <a:defRPr sz="4128"/>
            </a:pPr>
            <a:r>
              <a:rPr lang="en-US" sz="2400" dirty="0"/>
              <a:t>Review Local Bankruptcy Rule 3012-1 (Section 506), Local Bankruptcy Rule 3012-2 (Section 506), and Local Bankruptcy Rule 4003-1 (Section 522);</a:t>
            </a:r>
          </a:p>
          <a:p>
            <a:pPr defTabSz="1048460">
              <a:spcBef>
                <a:spcPts val="0"/>
              </a:spcBef>
              <a:spcAft>
                <a:spcPts val="600"/>
              </a:spcAft>
              <a:buSzPct val="80000"/>
              <a:buFont typeface="Wingdings" panose="05000000000000000000" pitchFamily="2" charset="2"/>
              <a:buChar char="q"/>
              <a:defRPr sz="4128"/>
            </a:pPr>
            <a:r>
              <a:rPr lang="en-US" sz="2400" dirty="0"/>
              <a:t>When appropriate, use Local Forms C, G, H, and/or L;</a:t>
            </a:r>
          </a:p>
          <a:p>
            <a:pPr defTabSz="1048460">
              <a:spcBef>
                <a:spcPts val="0"/>
              </a:spcBef>
              <a:spcAft>
                <a:spcPts val="600"/>
              </a:spcAft>
              <a:buSzPct val="80000"/>
              <a:buFont typeface="Wingdings" panose="05000000000000000000" pitchFamily="2" charset="2"/>
              <a:buChar char="q"/>
              <a:defRPr sz="4128"/>
            </a:pPr>
            <a:r>
              <a:rPr lang="en-US" sz="2400" dirty="0"/>
              <a:t>Include 28-day notice and set hearing through CM/ECF 49+ days out;</a:t>
            </a:r>
          </a:p>
          <a:p>
            <a:pPr defTabSz="1048460">
              <a:spcBef>
                <a:spcPts val="0"/>
              </a:spcBef>
              <a:spcAft>
                <a:spcPts val="600"/>
              </a:spcAft>
              <a:buSzPct val="80000"/>
              <a:buFont typeface="Wingdings" panose="05000000000000000000" pitchFamily="2" charset="2"/>
              <a:buChar char="q"/>
              <a:defRPr sz="4128"/>
            </a:pPr>
            <a:r>
              <a:rPr lang="en-US" sz="2400" dirty="0"/>
              <a:t>Ensure certificate of service complies with Local Bankruptcy Rule 9013-4;</a:t>
            </a:r>
          </a:p>
          <a:p>
            <a:pPr defTabSz="1048460">
              <a:spcBef>
                <a:spcPts val="0"/>
              </a:spcBef>
              <a:spcAft>
                <a:spcPts val="600"/>
              </a:spcAft>
              <a:buSzPct val="80000"/>
              <a:buFont typeface="Wingdings" panose="05000000000000000000" pitchFamily="2" charset="2"/>
              <a:buChar char="q"/>
              <a:defRPr sz="4128"/>
            </a:pPr>
            <a:r>
              <a:rPr lang="en-US" sz="2400" dirty="0"/>
              <a:t>Serve respondents under Bankruptcy Rules 9014 and 7004;</a:t>
            </a:r>
          </a:p>
          <a:p>
            <a:pPr defTabSz="1048460">
              <a:spcBef>
                <a:spcPts val="0"/>
              </a:spcBef>
              <a:spcAft>
                <a:spcPts val="600"/>
              </a:spcAft>
              <a:buSzPct val="80000"/>
              <a:buFont typeface="Wingdings" panose="05000000000000000000" pitchFamily="2" charset="2"/>
              <a:buChar char="q"/>
              <a:defRPr sz="4128"/>
            </a:pPr>
            <a:r>
              <a:rPr lang="en-US" sz="2400" dirty="0"/>
              <a:t>Serve non-debtor owners under Bankruptcy Rule 7004; and</a:t>
            </a:r>
          </a:p>
          <a:p>
            <a:pPr defTabSz="1048460">
              <a:spcBef>
                <a:spcPts val="0"/>
              </a:spcBef>
              <a:spcAft>
                <a:spcPts val="600"/>
              </a:spcAft>
              <a:buSzPct val="80000"/>
              <a:buFont typeface="Wingdings" panose="05000000000000000000" pitchFamily="2" charset="2"/>
              <a:buChar char="q"/>
              <a:defRPr sz="4128"/>
            </a:pPr>
            <a:r>
              <a:rPr lang="en-US" sz="2400" dirty="0"/>
              <a:t>Serve respondents who have filed a proof of claim by also mailing motion and notice to name and address listed as receiving notice on proof of claim.</a:t>
            </a:r>
            <a:endParaRPr lang="en-US" sz="2400" dirty="0">
              <a:cs typeface="Times New Roman"/>
              <a:sym typeface="Times New Roman"/>
            </a:endParaRPr>
          </a:p>
        </p:txBody>
      </p:sp>
    </p:spTree>
    <p:extLst>
      <p:ext uri="{BB962C8B-B14F-4D97-AF65-F5344CB8AC3E}">
        <p14:creationId xmlns:p14="http://schemas.microsoft.com/office/powerpoint/2010/main" val="3148830884"/>
      </p:ext>
    </p:extLst>
  </p:cSld>
  <p:clrMapOvr>
    <a:masterClrMapping/>
  </p:clrMapOvr>
</p:sld>
</file>

<file path=ppt/slides/slide1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OBJECTIONS TO EXEMPTIONS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845575" y="1806023"/>
            <a:ext cx="5486400" cy="4016828"/>
          </a:xfrm>
        </p:spPr>
        <p:txBody>
          <a:bodyPr>
            <a:noAutofit/>
          </a:bodyPr>
          <a:lstStyle/>
          <a:p>
            <a:pPr marL="0" indent="0" algn="l">
              <a:spcBef>
                <a:spcPts val="0"/>
              </a:spcBef>
              <a:spcAft>
                <a:spcPts val="600"/>
              </a:spcAft>
              <a:buNone/>
            </a:pPr>
            <a:r>
              <a:rPr lang="en-US" sz="2400" dirty="0">
                <a:latin typeface="Georgia" panose="02040502050405020303" pitchFamily="18" charset="0"/>
              </a:rPr>
              <a:t>Local Bankruptcy Rule 4003-1 requires that objection contain conspicuous notice that:</a:t>
            </a:r>
          </a:p>
          <a:p>
            <a:pPr>
              <a:spcBef>
                <a:spcPts val="0"/>
              </a:spcBef>
              <a:spcAft>
                <a:spcPts val="600"/>
              </a:spcAft>
              <a:buFont typeface="Wingdings" panose="05000000000000000000" pitchFamily="2" charset="2"/>
              <a:buChar char="q"/>
            </a:pPr>
            <a:r>
              <a:rPr lang="en-US" sz="2400" dirty="0">
                <a:latin typeface="Georgia" panose="02040502050405020303" pitchFamily="18" charset="0"/>
              </a:rPr>
              <a:t>any opposition to the objection must be filed and served within twenty-eight (28) days after the objection was served; and </a:t>
            </a:r>
          </a:p>
          <a:p>
            <a:pPr>
              <a:spcBef>
                <a:spcPts val="0"/>
              </a:spcBef>
              <a:spcAft>
                <a:spcPts val="600"/>
              </a:spcAft>
              <a:buFont typeface="Wingdings" panose="05000000000000000000" pitchFamily="2" charset="2"/>
              <a:buChar char="q"/>
            </a:pPr>
            <a:r>
              <a:rPr lang="en-US" sz="2400" dirty="0">
                <a:latin typeface="Georgia" panose="02040502050405020303" pitchFamily="18" charset="0"/>
              </a:rPr>
              <a:t>the court may rule upon the objection and any response thereto without a hearing.</a:t>
            </a:r>
          </a:p>
          <a:p>
            <a:pPr marL="0" indent="0" defTabSz="228594">
              <a:spcBef>
                <a:spcPts val="0"/>
              </a:spcBef>
              <a:spcAft>
                <a:spcPts val="600"/>
              </a:spcAft>
              <a:buClr>
                <a:srgbClr val="B31166"/>
              </a:buClr>
              <a:buSzPct val="80000"/>
              <a:buNone/>
            </a:pPr>
            <a:endParaRPr lang="en-US" sz="2400" dirty="0">
              <a:latin typeface="Georgia" panose="02040502050405020303" pitchFamily="18" charset="0"/>
            </a:endParaRPr>
          </a:p>
        </p:txBody>
      </p:sp>
      <p:pic>
        <p:nvPicPr>
          <p:cNvPr id="4" name="Picture 3">
            <a:extLst>
              <a:ext uri="{FF2B5EF4-FFF2-40B4-BE49-F238E27FC236}">
                <a16:creationId xmlns:a16="http://schemas.microsoft.com/office/drawing/2014/main" id="{65C34B5D-55D9-42A3-97D8-86AA36279B12}"/>
              </a:ext>
            </a:extLst>
          </p:cNvPr>
          <p:cNvPicPr>
            <a:picLocks noChangeAspect="1"/>
          </p:cNvPicPr>
          <p:nvPr/>
        </p:nvPicPr>
        <p:blipFill rotWithShape="1">
          <a:blip r:embed="rId2"/>
          <a:srcRect b="9814"/>
          <a:stretch/>
        </p:blipFill>
        <p:spPr>
          <a:xfrm>
            <a:off x="7329947" y="1850267"/>
            <a:ext cx="3731343" cy="3795751"/>
          </a:xfrm>
          <a:prstGeom prst="rect">
            <a:avLst/>
          </a:prstGeom>
        </p:spPr>
      </p:pic>
    </p:spTree>
    <p:extLst>
      <p:ext uri="{BB962C8B-B14F-4D97-AF65-F5344CB8AC3E}">
        <p14:creationId xmlns:p14="http://schemas.microsoft.com/office/powerpoint/2010/main" val="4058570697"/>
      </p:ext>
    </p:extLst>
  </p:cSld>
  <p:clrMapOvr>
    <a:masterClrMapping/>
  </p:clrMapOvr>
</p:sld>
</file>

<file path=ppt/slides/slide1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OBJECTIONS TO CLAIMS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09600" y="1417638"/>
            <a:ext cx="10861964" cy="4858471"/>
          </a:xfrm>
        </p:spPr>
        <p:txBody>
          <a:bodyPr>
            <a:noAutofit/>
          </a:bodyPr>
          <a:lstStyle/>
          <a:p>
            <a:pPr marL="0" indent="0" defTabSz="228594">
              <a:spcBef>
                <a:spcPts val="0"/>
              </a:spcBef>
              <a:spcAft>
                <a:spcPts val="600"/>
              </a:spcAft>
              <a:buSzPct val="80000"/>
              <a:buNone/>
              <a:defRPr sz="4500"/>
            </a:pPr>
            <a:r>
              <a:rPr lang="en-US" sz="2400" dirty="0">
                <a:solidFill>
                  <a:prstClr val="black"/>
                </a:solidFill>
                <a:latin typeface="Georgia" panose="02040502050405020303" pitchFamily="18" charset="0"/>
              </a:rPr>
              <a:t>When filing a claim objection:</a:t>
            </a:r>
          </a:p>
          <a:p>
            <a:pPr marL="274320" indent="-274320" defTabSz="228594">
              <a:spcBef>
                <a:spcPts val="0"/>
              </a:spcBef>
              <a:spcAft>
                <a:spcPts val="600"/>
              </a:spcAft>
              <a:buSzPct val="80000"/>
              <a:buFont typeface="Wingdings" panose="05000000000000000000" pitchFamily="2" charset="2"/>
              <a:buChar char="q"/>
              <a:defRPr sz="4500"/>
            </a:pPr>
            <a:r>
              <a:rPr lang="en-US" sz="2400" dirty="0">
                <a:solidFill>
                  <a:prstClr val="black"/>
                </a:solidFill>
                <a:latin typeface="Georgia" panose="02040502050405020303" pitchFamily="18" charset="0"/>
              </a:rPr>
              <a:t>Include notice language required under Local Bankruptcy Rule 3007-1:</a:t>
            </a:r>
          </a:p>
          <a:p>
            <a:pPr marL="548640" indent="0" defTabSz="228594">
              <a:spcBef>
                <a:spcPts val="0"/>
              </a:spcBef>
              <a:spcAft>
                <a:spcPts val="600"/>
              </a:spcAft>
              <a:buSzPct val="100000"/>
              <a:buNone/>
              <a:defRPr sz="1600">
                <a:solidFill>
                  <a:srgbClr val="000000"/>
                </a:solidFill>
                <a:latin typeface="Times New Roman"/>
                <a:ea typeface="Times New Roman"/>
                <a:cs typeface="Times New Roman"/>
                <a:sym typeface="Times New Roman"/>
              </a:defRPr>
            </a:pPr>
            <a:r>
              <a:rPr lang="en-US" sz="2400" dirty="0">
                <a:solidFill>
                  <a:srgbClr val="000000"/>
                </a:solidFill>
                <a:latin typeface="Georgia" panose="02040502050405020303" pitchFamily="18" charset="0"/>
                <a:cs typeface="Times New Roman"/>
                <a:sym typeface="Times New Roman"/>
              </a:rPr>
              <a:t>within thirty (30) days after the date on the certificate of service of the objection, the claimant may file and serve a memorandum in opposition, together with any documents and other evidence the claimant wishes to attach in support of its claim, unless the claimant wishes to rely solely upon the proof of claim; and an interested party may request a hearing that will be held at the court’s discretion;</a:t>
            </a:r>
          </a:p>
          <a:p>
            <a:pPr marL="274320" indent="-274320" defTabSz="228594">
              <a:spcBef>
                <a:spcPts val="0"/>
              </a:spcBef>
              <a:spcAft>
                <a:spcPts val="600"/>
              </a:spcAft>
              <a:buClr>
                <a:srgbClr val="5E5E5E"/>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400" dirty="0">
                <a:solidFill>
                  <a:srgbClr val="000000"/>
                </a:solidFill>
                <a:latin typeface="Georgia" panose="02040502050405020303" pitchFamily="18" charset="0"/>
                <a:cs typeface="Times New Roman"/>
                <a:sym typeface="Times New Roman"/>
              </a:rPr>
              <a:t>Serve the creditor the objection under Bankruptcy Rules 9014 and 7004; and</a:t>
            </a:r>
          </a:p>
          <a:p>
            <a:pPr marL="274320" indent="-274320" defTabSz="228594">
              <a:spcBef>
                <a:spcPts val="0"/>
              </a:spcBef>
              <a:spcAft>
                <a:spcPts val="600"/>
              </a:spcAft>
              <a:buClr>
                <a:srgbClr val="5E5E5E"/>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400" dirty="0">
                <a:solidFill>
                  <a:srgbClr val="000000"/>
                </a:solidFill>
                <a:latin typeface="Georgia" panose="02040502050405020303" pitchFamily="18" charset="0"/>
                <a:cs typeface="Times New Roman"/>
                <a:sym typeface="Times New Roman"/>
              </a:rPr>
              <a:t>Serve the objection to the name and address where notices should be sent on the proof of claim by first class mail under Bankruptcy Rule 3007(a)(2).</a:t>
            </a:r>
            <a:endParaRPr lang="en-US" sz="2400" dirty="0">
              <a:solidFill>
                <a:srgbClr val="000000"/>
              </a:solidFill>
              <a:latin typeface="Georgia" panose="02040502050405020303" pitchFamily="18" charset="0"/>
              <a:ea typeface="Times Roman"/>
              <a:cs typeface="Times Roman"/>
              <a:sym typeface="Times Roman"/>
            </a:endParaRPr>
          </a:p>
          <a:p>
            <a:pPr marL="0" indent="0" defTabSz="228594">
              <a:spcBef>
                <a:spcPts val="0"/>
              </a:spcBef>
              <a:spcAft>
                <a:spcPts val="600"/>
              </a:spcAft>
              <a:buClr>
                <a:srgbClr val="B31166"/>
              </a:buClr>
              <a:buSzPct val="80000"/>
              <a:buNone/>
            </a:pPr>
            <a:endParaRPr lang="en-US" sz="2400" dirty="0">
              <a:latin typeface="Georgia" panose="02040502050405020303" pitchFamily="18" charset="0"/>
            </a:endParaRPr>
          </a:p>
        </p:txBody>
      </p:sp>
    </p:spTree>
    <p:extLst>
      <p:ext uri="{BB962C8B-B14F-4D97-AF65-F5344CB8AC3E}">
        <p14:creationId xmlns:p14="http://schemas.microsoft.com/office/powerpoint/2010/main" val="2837248446"/>
      </p:ext>
    </p:extLst>
  </p:cSld>
  <p:clrMapOvr>
    <a:masterClrMapping/>
  </p:clrMapOvr>
</p:sld>
</file>

<file path=ppt/slides/slide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a:extLst>
              <a:ext uri="{FF2B5EF4-FFF2-40B4-BE49-F238E27FC236}">
                <a16:creationId xmlns:a16="http://schemas.microsoft.com/office/drawing/2014/main" id="{C76B1849-1DA9-449B-8C1C-2ED3BB74E4F4}"/>
              </a:ext>
            </a:extLst>
          </p:cNvPr>
          <p:cNvSpPr>
            <a:spLocks noGrp="1"/>
          </p:cNvSpPr>
          <p:nvPr>
            <p:ph type="subTitle" idx="1"/>
          </p:nvPr>
        </p:nvSpPr>
        <p:spPr>
          <a:xfrm>
            <a:off x="1943100" y="609600"/>
            <a:ext cx="8305800" cy="5638800"/>
          </a:xfrm>
        </p:spPr>
        <p:txBody>
          <a:bodyPr/>
          <a:lstStyle/>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CASE ADMINISTRATORS, COURTROOM DEPUTIES,</a:t>
            </a:r>
          </a:p>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LAW CLERKS AND </a:t>
            </a:r>
          </a:p>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COURT RESOURCES</a:t>
            </a:r>
          </a:p>
        </p:txBody>
      </p:sp>
    </p:spTree>
    <p:extLst>
      <p:ext uri="{BB962C8B-B14F-4D97-AF65-F5344CB8AC3E}">
        <p14:creationId xmlns:p14="http://schemas.microsoft.com/office/powerpoint/2010/main" val="3670175849"/>
      </p:ext>
    </p:extLst>
  </p:cSld>
  <p:clrMapOvr>
    <a:masterClrMapping/>
  </p:clrMapOvr>
  <p:transition/>
</p:sld>
</file>

<file path=ppt/slides/slide2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DISMISSALS AND SETTLEMENTS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09600" y="1519585"/>
            <a:ext cx="6705600" cy="4179059"/>
          </a:xfrm>
        </p:spPr>
        <p:txBody>
          <a:bodyPr>
            <a:noAutofit/>
          </a:bodyPr>
          <a:lstStyle/>
          <a:p>
            <a:pPr marL="0" indent="0" defTabSz="228594">
              <a:spcBef>
                <a:spcPts val="0"/>
              </a:spcBef>
              <a:spcAft>
                <a:spcPts val="600"/>
              </a:spcAft>
              <a:buClr>
                <a:schemeClr val="tx1"/>
              </a:buClr>
              <a:buSzPct val="80000"/>
              <a:buNone/>
            </a:pPr>
            <a:r>
              <a:rPr lang="en-US" sz="2400" dirty="0">
                <a:sym typeface="Times Roman"/>
              </a:rPr>
              <a:t>When dismissing an adversary proceeding:</a:t>
            </a:r>
          </a:p>
          <a:p>
            <a:pPr defTabSz="228594">
              <a:spcBef>
                <a:spcPts val="0"/>
              </a:spcBef>
              <a:spcAft>
                <a:spcPts val="600"/>
              </a:spcAft>
              <a:buClr>
                <a:schemeClr val="tx1"/>
              </a:buClr>
              <a:buSzPct val="80000"/>
              <a:buFont typeface="Wingdings" panose="05000000000000000000" pitchFamily="2" charset="2"/>
              <a:buChar char="q"/>
            </a:pPr>
            <a:r>
              <a:rPr lang="en-US" sz="2400" dirty="0">
                <a:sym typeface="Times Roman"/>
              </a:rPr>
              <a:t>Dismissal of adversary proceeding objecting to debtor’s discharge under Bankruptcy Rule 7041:  requires </a:t>
            </a:r>
            <a:r>
              <a:rPr lang="en-US" sz="2400" dirty="0">
                <a:latin typeface="Georgia" panose="02040502050405020303" pitchFamily="18" charset="0"/>
              </a:rPr>
              <a:t>notice to the trustee, the United States Trustee, and other persons the court may direct</a:t>
            </a:r>
          </a:p>
          <a:p>
            <a:pPr defTabSz="228594">
              <a:spcBef>
                <a:spcPts val="0"/>
              </a:spcBef>
              <a:spcAft>
                <a:spcPts val="600"/>
              </a:spcAft>
              <a:buClr>
                <a:schemeClr val="tx1"/>
              </a:buClr>
              <a:buSzPct val="80000"/>
              <a:buFont typeface="Wingdings" panose="05000000000000000000" pitchFamily="2" charset="2"/>
              <a:buChar char="q"/>
            </a:pPr>
            <a:r>
              <a:rPr lang="en-US" sz="2400" dirty="0">
                <a:latin typeface="Georgia" panose="02040502050405020303" pitchFamily="18" charset="0"/>
              </a:rPr>
              <a:t>Dismissal of other adversary proceedings under Rule 41 and Bankruptcy Rule 7041:  </a:t>
            </a:r>
            <a:r>
              <a:rPr lang="en-US" sz="2400" dirty="0">
                <a:latin typeface="Georgia" panose="02040502050405020303" pitchFamily="18" charset="0"/>
                <a:sym typeface="Times Roman"/>
              </a:rPr>
              <a:t>requires notice of the plaintiff if there has not been a responsive pleading by the defendant OR a stipulation signed by all parties</a:t>
            </a:r>
            <a:endParaRPr lang="en-US" sz="2400" dirty="0">
              <a:latin typeface="Georgia" panose="02040502050405020303" pitchFamily="18" charset="0"/>
            </a:endParaRPr>
          </a:p>
        </p:txBody>
      </p:sp>
      <p:pic>
        <p:nvPicPr>
          <p:cNvPr id="5" name="Picture 4">
            <a:extLst>
              <a:ext uri="{FF2B5EF4-FFF2-40B4-BE49-F238E27FC236}">
                <a16:creationId xmlns:a16="http://schemas.microsoft.com/office/drawing/2014/main" id="{C2522A75-7561-45AC-AB40-3D4095417075}"/>
              </a:ext>
            </a:extLst>
          </p:cNvPr>
          <p:cNvPicPr>
            <a:picLocks noChangeAspect="1"/>
          </p:cNvPicPr>
          <p:nvPr/>
        </p:nvPicPr>
        <p:blipFill>
          <a:blip r:embed="rId2"/>
          <a:stretch>
            <a:fillRect/>
          </a:stretch>
        </p:blipFill>
        <p:spPr>
          <a:xfrm>
            <a:off x="7339144" y="1955033"/>
            <a:ext cx="4246996" cy="3018753"/>
          </a:xfrm>
          <a:prstGeom prst="rect">
            <a:avLst/>
          </a:prstGeom>
        </p:spPr>
      </p:pic>
    </p:spTree>
    <p:extLst>
      <p:ext uri="{BB962C8B-B14F-4D97-AF65-F5344CB8AC3E}">
        <p14:creationId xmlns:p14="http://schemas.microsoft.com/office/powerpoint/2010/main" val="1255949188"/>
      </p:ext>
    </p:extLst>
  </p:cSld>
  <p:clrMapOvr>
    <a:masterClrMapping/>
  </p:clrMapOvr>
</p:sld>
</file>

<file path=ppt/slides/slide2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DISMISSALS AND SETTLEMENTS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3870418" y="1417638"/>
            <a:ext cx="7628852" cy="4692218"/>
          </a:xfrm>
        </p:spPr>
        <p:txBody>
          <a:bodyPr>
            <a:noAutofit/>
          </a:bodyPr>
          <a:lstStyle/>
          <a:p>
            <a:pPr marL="0" indent="0" defTabSz="228594">
              <a:spcBef>
                <a:spcPts val="600"/>
              </a:spcBef>
              <a:spcAft>
                <a:spcPts val="0"/>
              </a:spcAft>
              <a:buClr>
                <a:schemeClr val="tx1"/>
              </a:buClr>
              <a:buSzPct val="80000"/>
              <a:buNone/>
            </a:pPr>
            <a:r>
              <a:rPr lang="en-US" sz="2300" dirty="0">
                <a:latin typeface="Georgia" panose="02040502050405020303" pitchFamily="18" charset="0"/>
              </a:rPr>
              <a:t>When settling or compromising a contested matter or adversary proceeding:</a:t>
            </a:r>
          </a:p>
          <a:p>
            <a:pPr marL="274320" indent="-274320" defTabSz="228594">
              <a:spcBef>
                <a:spcPts val="600"/>
              </a:spcBef>
              <a:spcAft>
                <a:spcPts val="0"/>
              </a:spcAft>
              <a:buClr>
                <a:schemeClr val="tx1"/>
              </a:buClr>
              <a:buSzPct val="80000"/>
              <a:buFont typeface="Wingdings" panose="05000000000000000000" pitchFamily="2" charset="2"/>
              <a:buChar char="q"/>
            </a:pPr>
            <a:r>
              <a:rPr lang="en-US" sz="2300" dirty="0">
                <a:sym typeface="Times Roman"/>
              </a:rPr>
              <a:t>f</a:t>
            </a:r>
            <a:r>
              <a:rPr lang="en-US" sz="2300" dirty="0">
                <a:latin typeface="Georgia" panose="02040502050405020303" pitchFamily="18" charset="0"/>
                <a:sym typeface="Times Roman"/>
              </a:rPr>
              <a:t>ile a motion to approve and serve it on all parties to the adversary or contested matter </a:t>
            </a:r>
            <a:r>
              <a:rPr lang="en-US" sz="2300" dirty="0"/>
              <a:t>if the settlement</a:t>
            </a:r>
            <a:r>
              <a:rPr lang="en-US" sz="2300" dirty="0">
                <a:latin typeface="Georgia" panose="02040502050405020303" pitchFamily="18" charset="0"/>
              </a:rPr>
              <a:t> involves anything other than a withdrawal of the motion or dismissal of the complaint (</a:t>
            </a:r>
            <a:r>
              <a:rPr lang="en-US" sz="2300" i="1" dirty="0">
                <a:latin typeface="Georgia" panose="02040502050405020303" pitchFamily="18" charset="0"/>
              </a:rPr>
              <a:t>e.g.</a:t>
            </a:r>
            <a:r>
              <a:rPr lang="en-US" sz="2300" dirty="0">
                <a:latin typeface="Georgia" panose="02040502050405020303" pitchFamily="18" charset="0"/>
              </a:rPr>
              <a:t>, a transfer of cash or other property to or from the debtor or bankruptcy estate) under Bankruptcy</a:t>
            </a:r>
            <a:r>
              <a:rPr lang="en-US" sz="2300" dirty="0">
                <a:latin typeface="Georgia" panose="02040502050405020303" pitchFamily="18" charset="0"/>
                <a:sym typeface="Times Roman"/>
              </a:rPr>
              <a:t> Rule 9019 and Local Bankruptcy Rule 9019-1; and</a:t>
            </a:r>
            <a:endParaRPr lang="en-US" sz="2300" dirty="0">
              <a:latin typeface="Georgia" panose="02040502050405020303" pitchFamily="18" charset="0"/>
            </a:endParaRPr>
          </a:p>
          <a:p>
            <a:pPr marL="274320" indent="-274320" defTabSz="228594">
              <a:spcBef>
                <a:spcPts val="600"/>
              </a:spcBef>
              <a:spcAft>
                <a:spcPts val="0"/>
              </a:spcAft>
              <a:buClr>
                <a:schemeClr val="tx1"/>
              </a:buClr>
              <a:buSzPct val="80000"/>
              <a:buFont typeface="Wingdings" panose="05000000000000000000" pitchFamily="2" charset="2"/>
              <a:buChar char="q"/>
            </a:pPr>
            <a:r>
              <a:rPr lang="en-US" sz="2300" dirty="0">
                <a:latin typeface="Georgia" panose="02040502050405020303" pitchFamily="18" charset="0"/>
              </a:rPr>
              <a:t>provide </a:t>
            </a:r>
            <a:r>
              <a:rPr lang="en-US" sz="2300" dirty="0">
                <a:latin typeface="Georgia" panose="02040502050405020303" pitchFamily="18" charset="0"/>
                <a:sym typeface="Times Roman"/>
              </a:rPr>
              <a:t>21 days’ notice of a hearing on the settlement of an adversary proceeding to the debtor, the trustee and all creditors</a:t>
            </a:r>
            <a:r>
              <a:rPr lang="en-US" sz="2300" dirty="0">
                <a:latin typeface="Georgia" panose="02040502050405020303" pitchFamily="18" charset="0"/>
              </a:rPr>
              <a:t> under </a:t>
            </a:r>
            <a:r>
              <a:rPr lang="en-US" sz="2300" dirty="0">
                <a:latin typeface="Georgia" panose="02040502050405020303" pitchFamily="18" charset="0"/>
                <a:sym typeface="Times Roman"/>
              </a:rPr>
              <a:t>Bankruptcy Rule 2002(a)(3).</a:t>
            </a:r>
            <a:endParaRPr lang="en-US" sz="2300" dirty="0">
              <a:latin typeface="Georgia" panose="02040502050405020303" pitchFamily="18" charset="0"/>
            </a:endParaRPr>
          </a:p>
        </p:txBody>
      </p:sp>
      <p:pic>
        <p:nvPicPr>
          <p:cNvPr id="7" name="Picture 6" descr="A picture containing window, suit, standing&#10;&#10;Description automatically generated">
            <a:extLst>
              <a:ext uri="{FF2B5EF4-FFF2-40B4-BE49-F238E27FC236}">
                <a16:creationId xmlns:a16="http://schemas.microsoft.com/office/drawing/2014/main" id="{2FAA5220-7B8F-4AC6-8379-D576638D7AFF}"/>
              </a:ext>
            </a:extLst>
          </p:cNvPr>
          <p:cNvPicPr>
            <a:picLocks noChangeAspect="1"/>
          </p:cNvPicPr>
          <p:nvPr/>
        </p:nvPicPr>
        <p:blipFill rotWithShape="1">
          <a:blip r:embed="rId2">
            <a:extLst>
              <a:ext uri="{28A0092B-C50C-407E-A947-70E740481C1C}">
                <a14:useLocalDpi xmlns:a14="http://schemas.microsoft.com/office/drawing/2010/main" val="0"/>
              </a:ext>
            </a:extLst>
          </a:blip>
          <a:srcRect r="19545" b="-905"/>
          <a:stretch/>
        </p:blipFill>
        <p:spPr>
          <a:xfrm>
            <a:off x="206010" y="2252729"/>
            <a:ext cx="3664408" cy="2790330"/>
          </a:xfrm>
          <a:prstGeom prst="rect">
            <a:avLst/>
          </a:prstGeom>
        </p:spPr>
      </p:pic>
    </p:spTree>
    <p:extLst>
      <p:ext uri="{BB962C8B-B14F-4D97-AF65-F5344CB8AC3E}">
        <p14:creationId xmlns:p14="http://schemas.microsoft.com/office/powerpoint/2010/main" val="2240491510"/>
      </p:ext>
    </p:extLst>
  </p:cSld>
  <p:clrMapOvr>
    <a:masterClrMapping/>
  </p:clrMapOvr>
</p:sld>
</file>

<file path=ppt/slides/slide2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CONSENT ORDERS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401782" y="1371594"/>
            <a:ext cx="11180618" cy="4835241"/>
          </a:xfrm>
        </p:spPr>
        <p:txBody>
          <a:bodyPr>
            <a:noAutofit/>
          </a:bodyPr>
          <a:lstStyle/>
          <a:p>
            <a:pPr marL="274320" indent="-274320" defTabSz="228594">
              <a:spcBef>
                <a:spcPts val="600"/>
              </a:spcBef>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1900" dirty="0">
                <a:solidFill>
                  <a:prstClr val="black"/>
                </a:solidFill>
                <a:latin typeface="Georgia" panose="02040502050405020303" pitchFamily="18" charset="0"/>
              </a:rPr>
              <a:t>See Administrative Order 03-02, as amended December 2016, located in Appendix H of the Local Bankruptcy Rules.</a:t>
            </a:r>
            <a:endParaRPr lang="en-US" sz="1900" dirty="0">
              <a:solidFill>
                <a:srgbClr val="000000"/>
              </a:solidFill>
              <a:latin typeface="Georgia" panose="02040502050405020303" pitchFamily="18" charset="0"/>
              <a:cs typeface="Times New Roman"/>
              <a:sym typeface="Times New Roman"/>
            </a:endParaRPr>
          </a:p>
          <a:p>
            <a:pPr marL="274320" indent="-274320" defTabSz="228594">
              <a:spcBef>
                <a:spcPts val="600"/>
              </a:spcBef>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1900" dirty="0">
                <a:solidFill>
                  <a:srgbClr val="000000"/>
                </a:solidFill>
                <a:latin typeface="Georgia" panose="02040502050405020303" pitchFamily="18" charset="0"/>
                <a:cs typeface="Times New Roman"/>
                <a:sym typeface="Times New Roman"/>
              </a:rPr>
              <a:t>Orders that are submitted other than with the pleading, such as consent orders and orders embodying a ruling, must be uploaded directly into the Court’s E-Orders system. </a:t>
            </a:r>
          </a:p>
          <a:p>
            <a:pPr marL="274320" indent="-274320" defTabSz="228594">
              <a:spcBef>
                <a:spcPts val="600"/>
              </a:spcBef>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1900" dirty="0">
                <a:solidFill>
                  <a:srgbClr val="000000"/>
                </a:solidFill>
                <a:latin typeface="Georgia" panose="02040502050405020303" pitchFamily="18" charset="0"/>
                <a:cs typeface="Times New Roman"/>
                <a:sym typeface="Times New Roman"/>
              </a:rPr>
              <a:t>Consent orders must be circulated and signed conventionally. The original consent order bearing original signatures of the consenting parties must be maintained by the filing user until three (3) years after the bankruptcy case is closed. </a:t>
            </a:r>
          </a:p>
          <a:p>
            <a:pPr marL="274320" indent="-274320" defTabSz="228594">
              <a:spcBef>
                <a:spcPts val="600"/>
              </a:spcBef>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1900" dirty="0">
                <a:solidFill>
                  <a:srgbClr val="000000"/>
                </a:solidFill>
                <a:latin typeface="Georgia" panose="02040502050405020303" pitchFamily="18" charset="0"/>
                <a:cs typeface="Times New Roman"/>
                <a:sym typeface="Times New Roman"/>
              </a:rPr>
              <a:t>The name (in the form appearing on the original) of each party executing the Stipulation or proposed Consent Order must be printed at the end of the text, preceded by /s/ to indicate an original signature. </a:t>
            </a:r>
          </a:p>
          <a:p>
            <a:pPr marL="274320" indent="-274320" defTabSz="228594">
              <a:spcBef>
                <a:spcPts val="600"/>
              </a:spcBef>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1900" dirty="0">
                <a:solidFill>
                  <a:srgbClr val="000000"/>
                </a:solidFill>
                <a:latin typeface="Georgia" panose="02040502050405020303" pitchFamily="18" charset="0"/>
                <a:cs typeface="Times New Roman"/>
                <a:sym typeface="Times New Roman"/>
              </a:rPr>
              <a:t>Attorneys submitting proposed consent orders must include the following certification of consent: </a:t>
            </a:r>
          </a:p>
          <a:p>
            <a:pPr marL="480060" indent="0" defTabSz="228594">
              <a:spcBef>
                <a:spcPts val="600"/>
              </a:spcBef>
              <a:buClr>
                <a:srgbClr val="000000"/>
              </a:buClr>
              <a:buSzPct val="80000"/>
              <a:buNone/>
              <a:defRPr sz="3000">
                <a:solidFill>
                  <a:srgbClr val="000000"/>
                </a:solidFill>
                <a:latin typeface="Times New Roman"/>
                <a:ea typeface="Times New Roman"/>
                <a:cs typeface="Times New Roman"/>
                <a:sym typeface="Times New Roman"/>
              </a:defRPr>
            </a:pPr>
            <a:r>
              <a:rPr lang="en-US" sz="1900" dirty="0">
                <a:solidFill>
                  <a:srgbClr val="000000"/>
                </a:solidFill>
                <a:latin typeface="Georgia" panose="02040502050405020303" pitchFamily="18" charset="0"/>
                <a:cs typeface="Times New Roman"/>
                <a:sym typeface="Times New Roman"/>
              </a:rPr>
              <a:t>I HEREBY CERTIFY that the terms of the copy of the consent order submitted to the Court are identical to those set forth in the original consent order; and the signatures represented by the /s/ on this copy reference the signatures of consenting parties on the original consent order. </a:t>
            </a:r>
          </a:p>
          <a:p>
            <a:pPr marL="274320" indent="-274320" defTabSz="228594">
              <a:spcAft>
                <a:spcPts val="60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1900" dirty="0">
                <a:solidFill>
                  <a:srgbClr val="000000"/>
                </a:solidFill>
                <a:latin typeface="Georgia" panose="02040502050405020303" pitchFamily="18" charset="0"/>
                <a:cs typeface="Times New Roman"/>
                <a:sym typeface="Times New Roman"/>
              </a:rPr>
              <a:t>TIP: If there are not at least THREE distinct signature lines, something is missing. </a:t>
            </a:r>
            <a:endParaRPr lang="en-US" sz="1900" dirty="0">
              <a:latin typeface="Georgia" panose="02040502050405020303" pitchFamily="18" charset="0"/>
            </a:endParaRPr>
          </a:p>
        </p:txBody>
      </p:sp>
    </p:spTree>
    <p:extLst>
      <p:ext uri="{BB962C8B-B14F-4D97-AF65-F5344CB8AC3E}">
        <p14:creationId xmlns:p14="http://schemas.microsoft.com/office/powerpoint/2010/main" val="606437785"/>
      </p:ext>
    </p:extLst>
  </p:cSld>
  <p:clrMapOvr>
    <a:masterClrMapping/>
  </p:clrMapOvr>
</p:sld>
</file>

<file path=ppt/slides/slide2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RULES YOU SHOULD KNOW</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706582" y="1417638"/>
            <a:ext cx="10515600" cy="4803053"/>
          </a:xfrm>
        </p:spPr>
        <p:txBody>
          <a:bodyPr>
            <a:noAutofit/>
          </a:bodyPr>
          <a:lstStyle/>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2002(a) and (b) – 21-day notices and 28-day notices</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2002(c) – content of certain types of notices</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2002(g) – addressing notices</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2002(h) – notices to creditors whose claims are filed</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2002(j) – notices to the United States</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2002(k) – notices to the United States Trustee</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7004(b) – service by first class mail</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7004(e) – time limit for service of summons and complaint (7 days)</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7004(h) – service on insured depository institution by certified mail</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Bankruptcy Rule 7041 – notices of dismissal of adversary objecting to discharge</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t>Local Bankruptcy Rules 3012-1, 3012-2 and 4003-1 – notices of avoidance of liens</a:t>
            </a:r>
            <a:endParaRPr lang="en-US" sz="2100" dirty="0">
              <a:solidFill>
                <a:srgbClr val="000000"/>
              </a:solidFill>
              <a:cs typeface="Times New Roman"/>
              <a:sym typeface="Times New Roman"/>
            </a:endParaRP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Local Bankruptcy Rule 6004-1 – notices of sales of estate property</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Local Bankruptcy Rule 6006-1 – notices of assumption or rejection of contracts and leases</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Local Bankruptcy Rules 7005-2 and 9013-4 – form of certificate of service</a:t>
            </a:r>
          </a:p>
          <a:p>
            <a:pPr marL="274320" indent="-274320" defTabSz="228594">
              <a:spcBef>
                <a:spcPts val="0"/>
              </a:spcBef>
              <a:spcAft>
                <a:spcPts val="0"/>
              </a:spcAft>
              <a:buClr>
                <a:srgbClr val="000000"/>
              </a:buClr>
              <a:buSzPct val="80000"/>
              <a:buFont typeface="Wingdings" panose="05000000000000000000" pitchFamily="2" charset="2"/>
              <a:buChar char="q"/>
              <a:defRPr sz="3000">
                <a:solidFill>
                  <a:srgbClr val="000000"/>
                </a:solidFill>
                <a:latin typeface="Times New Roman"/>
                <a:ea typeface="Times New Roman"/>
                <a:cs typeface="Times New Roman"/>
                <a:sym typeface="Times New Roman"/>
              </a:defRPr>
            </a:pPr>
            <a:r>
              <a:rPr lang="en-US" sz="2100" dirty="0">
                <a:solidFill>
                  <a:srgbClr val="000000"/>
                </a:solidFill>
                <a:cs typeface="Times New Roman"/>
                <a:sym typeface="Times New Roman"/>
              </a:rPr>
              <a:t>Local Bankruptcy Rule 9013-5 – responsibility for proper service</a:t>
            </a:r>
            <a:endParaRPr lang="en-US" sz="2100" dirty="0"/>
          </a:p>
        </p:txBody>
      </p:sp>
    </p:spTree>
    <p:extLst>
      <p:ext uri="{BB962C8B-B14F-4D97-AF65-F5344CB8AC3E}">
        <p14:creationId xmlns:p14="http://schemas.microsoft.com/office/powerpoint/2010/main" val="2296534381"/>
      </p:ext>
    </p:extLst>
  </p:cSld>
  <p:clrMapOvr>
    <a:masterClrMapping/>
  </p:clrMapOvr>
</p:sld>
</file>

<file path=ppt/slides/slide2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a:extLst>
              <a:ext uri="{FF2B5EF4-FFF2-40B4-BE49-F238E27FC236}">
                <a16:creationId xmlns:a16="http://schemas.microsoft.com/office/drawing/2014/main" id="{C76B1849-1DA9-449B-8C1C-2ED3BB74E4F4}"/>
              </a:ext>
            </a:extLst>
          </p:cNvPr>
          <p:cNvSpPr>
            <a:spLocks noGrp="1"/>
          </p:cNvSpPr>
          <p:nvPr>
            <p:ph type="subTitle" idx="1"/>
          </p:nvPr>
        </p:nvSpPr>
        <p:spPr>
          <a:xfrm>
            <a:off x="1943100" y="609600"/>
            <a:ext cx="8305800" cy="5638800"/>
          </a:xfrm>
        </p:spPr>
        <p:txBody>
          <a:bodyPr/>
          <a:lstStyle/>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endParaRPr lang="en-US" altLang="en-US" sz="48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OTHER </a:t>
            </a:r>
          </a:p>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COMMON ISSUES</a:t>
            </a:r>
          </a:p>
        </p:txBody>
      </p:sp>
    </p:spTree>
    <p:extLst>
      <p:ext uri="{BB962C8B-B14F-4D97-AF65-F5344CB8AC3E}">
        <p14:creationId xmlns:p14="http://schemas.microsoft.com/office/powerpoint/2010/main" val="2311910626"/>
      </p:ext>
    </p:extLst>
  </p:cSld>
  <p:clrMapOvr>
    <a:masterClrMapping/>
  </p:clrMapOvr>
  <p:transition/>
</p:sld>
</file>

<file path=ppt/slides/slide2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MOTIONS FOR RECONSIDERATION</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09600" y="1389928"/>
            <a:ext cx="10972800" cy="4803053"/>
          </a:xfrm>
        </p:spPr>
        <p:txBody>
          <a:bodyPr>
            <a:normAutofit fontScale="25000" lnSpcReduction="20000"/>
          </a:bodyPr>
          <a:lstStyle/>
          <a:p>
            <a:pPr marL="0" indent="-274320">
              <a:lnSpc>
                <a:spcPct val="120000"/>
              </a:lnSpc>
              <a:spcBef>
                <a:spcPts val="0"/>
              </a:spcBef>
              <a:spcAft>
                <a:spcPts val="0"/>
              </a:spcAft>
              <a:buFont typeface="Wingdings" panose="05000000000000000000" pitchFamily="2" charset="2"/>
              <a:buChar char="Ø"/>
            </a:pPr>
            <a:r>
              <a:rPr lang="en-US" sz="8400" dirty="0"/>
              <a:t>Bankruptcy Rule 9023</a:t>
            </a:r>
          </a:p>
          <a:p>
            <a:pPr marL="548640" lvl="1" indent="-274320">
              <a:lnSpc>
                <a:spcPct val="120000"/>
              </a:lnSpc>
              <a:spcBef>
                <a:spcPts val="0"/>
              </a:spcBef>
              <a:buFont typeface="Wingdings" panose="05000000000000000000" pitchFamily="2" charset="2"/>
              <a:buChar char="Ø"/>
            </a:pPr>
            <a:r>
              <a:rPr lang="en-US" sz="8400" dirty="0"/>
              <a:t>makes Rule 59 applicable in bankruptcy cases</a:t>
            </a:r>
          </a:p>
          <a:p>
            <a:pPr marL="548640" lvl="1" indent="-274320">
              <a:lnSpc>
                <a:spcPct val="120000"/>
              </a:lnSpc>
              <a:spcBef>
                <a:spcPts val="0"/>
              </a:spcBef>
              <a:spcAft>
                <a:spcPts val="600"/>
              </a:spcAft>
              <a:buFont typeface="Wingdings" panose="05000000000000000000" pitchFamily="2" charset="2"/>
              <a:buChar char="Ø"/>
            </a:pPr>
            <a:r>
              <a:rPr lang="en-US" sz="8400" dirty="0"/>
              <a:t>14-day deadline from entry of judgment</a:t>
            </a:r>
          </a:p>
          <a:p>
            <a:pPr marL="274320" indent="-274320">
              <a:lnSpc>
                <a:spcPct val="120000"/>
              </a:lnSpc>
              <a:spcBef>
                <a:spcPts val="0"/>
              </a:spcBef>
              <a:buFont typeface="Wingdings" panose="05000000000000000000" pitchFamily="2" charset="2"/>
              <a:buChar char="Ø"/>
            </a:pPr>
            <a:r>
              <a:rPr lang="en-US" sz="8400" dirty="0"/>
              <a:t>Bankruptcy Rule 9024</a:t>
            </a:r>
          </a:p>
          <a:p>
            <a:pPr marL="548640" lvl="1" indent="-274320">
              <a:lnSpc>
                <a:spcPct val="120000"/>
              </a:lnSpc>
              <a:spcBef>
                <a:spcPts val="0"/>
              </a:spcBef>
              <a:buFont typeface="Wingdings" panose="05000000000000000000" pitchFamily="2" charset="2"/>
              <a:buChar char="Ø"/>
            </a:pPr>
            <a:r>
              <a:rPr lang="en-US" sz="8400" dirty="0"/>
              <a:t>makes Rule 60 applicable in bankruptcy cases</a:t>
            </a:r>
          </a:p>
          <a:p>
            <a:pPr marL="548640" lvl="1" indent="-274320">
              <a:lnSpc>
                <a:spcPct val="120000"/>
              </a:lnSpc>
              <a:spcBef>
                <a:spcPts val="0"/>
              </a:spcBef>
              <a:spcAft>
                <a:spcPts val="0"/>
              </a:spcAft>
              <a:buFont typeface="Wingdings" panose="05000000000000000000" pitchFamily="2" charset="2"/>
              <a:buChar char="Ø"/>
            </a:pPr>
            <a:r>
              <a:rPr lang="en-US" sz="8400" dirty="0"/>
              <a:t>except that:</a:t>
            </a:r>
          </a:p>
          <a:p>
            <a:pPr marL="822960" lvl="2" indent="-274320">
              <a:lnSpc>
                <a:spcPct val="120000"/>
              </a:lnSpc>
              <a:spcBef>
                <a:spcPts val="0"/>
              </a:spcBef>
              <a:spcAft>
                <a:spcPts val="0"/>
              </a:spcAft>
              <a:buFont typeface="Wingdings" panose="05000000000000000000" pitchFamily="2" charset="2"/>
              <a:buChar char="Ø"/>
            </a:pPr>
            <a:r>
              <a:rPr lang="en-US" sz="8400" dirty="0"/>
              <a:t>motions to reopen and motions to reconsider (dis)allowance of claims not subject to one-year limitation in Rule 60(c)</a:t>
            </a:r>
          </a:p>
          <a:p>
            <a:pPr marL="822960" lvl="2" indent="-274320">
              <a:lnSpc>
                <a:spcPct val="120000"/>
              </a:lnSpc>
              <a:spcBef>
                <a:spcPts val="0"/>
              </a:spcBef>
              <a:spcAft>
                <a:spcPts val="0"/>
              </a:spcAft>
              <a:buFont typeface="Wingdings" panose="05000000000000000000" pitchFamily="2" charset="2"/>
              <a:buChar char="Ø"/>
            </a:pPr>
            <a:r>
              <a:rPr lang="en-US" sz="8400" dirty="0"/>
              <a:t>deadline to file complaints to revoke discharge in Chapter 7 governed by Section 727(e) </a:t>
            </a:r>
          </a:p>
          <a:p>
            <a:pPr marL="822960" lvl="2" indent="-274320">
              <a:lnSpc>
                <a:spcPct val="120000"/>
              </a:lnSpc>
              <a:spcBef>
                <a:spcPts val="0"/>
              </a:spcBef>
              <a:spcAft>
                <a:spcPts val="600"/>
              </a:spcAft>
              <a:buFont typeface="Wingdings" panose="05000000000000000000" pitchFamily="2" charset="2"/>
              <a:buChar char="Ø"/>
            </a:pPr>
            <a:r>
              <a:rPr lang="en-US" sz="8400" dirty="0"/>
              <a:t>deadline to file complaints to revoke confirmation order governed by Sections 1144, 1230, and 1330</a:t>
            </a:r>
          </a:p>
          <a:p>
            <a:pPr marL="274320" indent="-274320">
              <a:lnSpc>
                <a:spcPct val="120000"/>
              </a:lnSpc>
              <a:spcBef>
                <a:spcPts val="0"/>
              </a:spcBef>
              <a:spcAft>
                <a:spcPts val="600"/>
              </a:spcAft>
              <a:buFont typeface="Wingdings" panose="05000000000000000000" pitchFamily="2" charset="2"/>
              <a:buChar char="Ø"/>
            </a:pPr>
            <a:r>
              <a:rPr lang="en-US" sz="8400" dirty="0"/>
              <a:t>Bankruptcy Rule 3008 governs reconsideration of allowance or disallowance of claims</a:t>
            </a:r>
          </a:p>
          <a:p>
            <a:pPr marL="274320" indent="-274320">
              <a:lnSpc>
                <a:spcPct val="120000"/>
              </a:lnSpc>
              <a:spcBef>
                <a:spcPts val="0"/>
              </a:spcBef>
              <a:spcAft>
                <a:spcPts val="600"/>
              </a:spcAft>
              <a:buFont typeface="Wingdings" panose="05000000000000000000" pitchFamily="2" charset="2"/>
              <a:buChar char="Ø"/>
            </a:pPr>
            <a:r>
              <a:rPr lang="en-US" sz="8400" dirty="0"/>
              <a:t>Bankruptcy Rule 8008 may govern motion if appeal has been filed</a:t>
            </a:r>
          </a:p>
          <a:p>
            <a:endParaRPr lang="en-US" dirty="0"/>
          </a:p>
        </p:txBody>
      </p:sp>
    </p:spTree>
    <p:extLst>
      <p:ext uri="{BB962C8B-B14F-4D97-AF65-F5344CB8AC3E}">
        <p14:creationId xmlns:p14="http://schemas.microsoft.com/office/powerpoint/2010/main" val="3556463396"/>
      </p:ext>
    </p:extLst>
  </p:cSld>
  <p:clrMapOvr>
    <a:masterClrMapping/>
  </p:clrMapOvr>
</p:sld>
</file>

<file path=ppt/slides/slide2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MOTIONS FOR RECONSIDERATION</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240891" y="1389928"/>
            <a:ext cx="6534038" cy="4803053"/>
          </a:xfrm>
        </p:spPr>
        <p:txBody>
          <a:bodyPr>
            <a:noAutofit/>
          </a:bodyPr>
          <a:lstStyle/>
          <a:p>
            <a:pPr marL="0" indent="0">
              <a:spcBef>
                <a:spcPts val="0"/>
              </a:spcBef>
              <a:spcAft>
                <a:spcPts val="0"/>
              </a:spcAft>
              <a:buNone/>
            </a:pPr>
            <a:r>
              <a:rPr lang="en-US" sz="2000" dirty="0"/>
              <a:t>Grounds for relief under Rule 60(b):</a:t>
            </a:r>
          </a:p>
          <a:p>
            <a:pPr marL="457200" indent="-457200">
              <a:spcBef>
                <a:spcPts val="0"/>
              </a:spcBef>
              <a:spcAft>
                <a:spcPts val="0"/>
              </a:spcAft>
              <a:buNone/>
            </a:pPr>
            <a:r>
              <a:rPr lang="en-US" sz="2000" dirty="0"/>
              <a:t>(1)	mistake, inadvertence, surprise, or excusable neglect;</a:t>
            </a:r>
          </a:p>
          <a:p>
            <a:pPr marL="457200" indent="-457200">
              <a:spcBef>
                <a:spcPts val="0"/>
              </a:spcBef>
              <a:spcAft>
                <a:spcPts val="0"/>
              </a:spcAft>
              <a:buNone/>
            </a:pPr>
            <a:r>
              <a:rPr lang="en-US" sz="2000" dirty="0"/>
              <a:t>(2)	newly discovered evidence that, with reasonable diligence, could not have been discovered in time to move for a new trial under Rule 59(b);</a:t>
            </a:r>
          </a:p>
          <a:p>
            <a:pPr marL="457200" indent="-457200">
              <a:spcBef>
                <a:spcPts val="0"/>
              </a:spcBef>
              <a:spcAft>
                <a:spcPts val="0"/>
              </a:spcAft>
              <a:buNone/>
            </a:pPr>
            <a:r>
              <a:rPr lang="en-US" sz="2000" dirty="0"/>
              <a:t>(3)	fraud (whether previously called intrinsic or extrinsic), misrepresentation, or misconduct by an opposing party;</a:t>
            </a:r>
          </a:p>
          <a:p>
            <a:pPr marL="457200" indent="-457200">
              <a:spcBef>
                <a:spcPts val="0"/>
              </a:spcBef>
              <a:spcAft>
                <a:spcPts val="0"/>
              </a:spcAft>
              <a:buNone/>
            </a:pPr>
            <a:r>
              <a:rPr lang="en-US" sz="2000" dirty="0"/>
              <a:t>(4)	the judgment is void;</a:t>
            </a:r>
          </a:p>
          <a:p>
            <a:pPr marL="457200" indent="-457200">
              <a:spcBef>
                <a:spcPts val="0"/>
              </a:spcBef>
              <a:spcAft>
                <a:spcPts val="0"/>
              </a:spcAft>
              <a:buNone/>
            </a:pPr>
            <a:r>
              <a:rPr lang="en-US" sz="2000" dirty="0"/>
              <a:t>(5)	the judgment has been satisfied, released, or discharged; it is based on an earlier judgment that has been reversed or vacated; or applying it prospectively is no longer equitable; or</a:t>
            </a:r>
          </a:p>
          <a:p>
            <a:pPr marL="457200" indent="-457200">
              <a:spcBef>
                <a:spcPts val="0"/>
              </a:spcBef>
              <a:spcAft>
                <a:spcPts val="0"/>
              </a:spcAft>
              <a:buNone/>
            </a:pPr>
            <a:r>
              <a:rPr lang="en-US" sz="2000" dirty="0"/>
              <a:t>(6)	any other reason that justifies relief.</a:t>
            </a:r>
          </a:p>
        </p:txBody>
      </p:sp>
      <p:pic>
        <p:nvPicPr>
          <p:cNvPr id="4" name="Picture 3">
            <a:extLst>
              <a:ext uri="{FF2B5EF4-FFF2-40B4-BE49-F238E27FC236}">
                <a16:creationId xmlns:a16="http://schemas.microsoft.com/office/drawing/2014/main" id="{DCABE5D0-9270-4E52-B3F4-E874DB2DFFAB}"/>
              </a:ext>
            </a:extLst>
          </p:cNvPr>
          <p:cNvPicPr>
            <a:picLocks noChangeAspect="1"/>
          </p:cNvPicPr>
          <p:nvPr/>
        </p:nvPicPr>
        <p:blipFill rotWithShape="1">
          <a:blip r:embed="rId2"/>
          <a:srcRect b="5149"/>
          <a:stretch/>
        </p:blipFill>
        <p:spPr>
          <a:xfrm>
            <a:off x="6774928" y="1787351"/>
            <a:ext cx="4807472" cy="3491231"/>
          </a:xfrm>
          <a:prstGeom prst="rect">
            <a:avLst/>
          </a:prstGeom>
        </p:spPr>
      </p:pic>
    </p:spTree>
    <p:extLst>
      <p:ext uri="{BB962C8B-B14F-4D97-AF65-F5344CB8AC3E}">
        <p14:creationId xmlns:p14="http://schemas.microsoft.com/office/powerpoint/2010/main" val="3199961071"/>
      </p:ext>
    </p:extLst>
  </p:cSld>
  <p:clrMapOvr>
    <a:masterClrMapping/>
  </p:clrMapOvr>
</p:sld>
</file>

<file path=ppt/slides/slide2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F6D66-1755-4365-8B6F-76070D48519D}"/>
              </a:ext>
            </a:extLst>
          </p:cNvPr>
          <p:cNvSpPr>
            <a:spLocks noGrp="1"/>
          </p:cNvSpPr>
          <p:nvPr>
            <p:ph type="title"/>
          </p:nvPr>
        </p:nvSpPr>
        <p:spPr>
          <a:xfrm>
            <a:off x="838200" y="1551701"/>
            <a:ext cx="10515600" cy="1381008"/>
          </a:xfrm>
        </p:spPr>
        <p:txBody>
          <a:bodyPr>
            <a:noAutofit/>
          </a:bodyPr>
          <a:lstStyle/>
          <a:p>
            <a:pPr algn="l"/>
            <a:r>
              <a:rPr lang="en-US" sz="2400" dirty="0"/>
              <a:t>“[R]econsideration of a judgment after its entry is an extraordinary remedy which should be used sparingly.” </a:t>
            </a:r>
            <a:r>
              <a:rPr lang="en-US" sz="2400" i="1" dirty="0"/>
              <a:t>Pacific Ins. Co. v. American Nat. Fire Ins. Co.</a:t>
            </a:r>
            <a:r>
              <a:rPr lang="en-US" sz="2400" dirty="0"/>
              <a:t>,</a:t>
            </a:r>
            <a:r>
              <a:rPr lang="en-US" sz="2400" i="1" dirty="0"/>
              <a:t> </a:t>
            </a:r>
            <a:r>
              <a:rPr lang="en-US" sz="2400" dirty="0"/>
              <a:t>148 F.3d 396, 403 (4th 1998) (citation omitted).</a:t>
            </a:r>
            <a:endParaRPr lang="en-US" sz="3400" dirty="0"/>
          </a:p>
        </p:txBody>
      </p:sp>
      <p:pic>
        <p:nvPicPr>
          <p:cNvPr id="4" name="Picture 3">
            <a:extLst>
              <a:ext uri="{FF2B5EF4-FFF2-40B4-BE49-F238E27FC236}">
                <a16:creationId xmlns:a16="http://schemas.microsoft.com/office/drawing/2014/main" id="{4EF23A1B-B27D-484B-860A-6280E01323EC}"/>
              </a:ext>
            </a:extLst>
          </p:cNvPr>
          <p:cNvPicPr>
            <a:picLocks noChangeAspect="1"/>
          </p:cNvPicPr>
          <p:nvPr/>
        </p:nvPicPr>
        <p:blipFill rotWithShape="1">
          <a:blip r:embed="rId2"/>
          <a:srcRect b="2675"/>
          <a:stretch/>
        </p:blipFill>
        <p:spPr>
          <a:xfrm>
            <a:off x="3384943" y="3070248"/>
            <a:ext cx="5177167" cy="3053462"/>
          </a:xfrm>
          <a:prstGeom prst="rect">
            <a:avLst/>
          </a:prstGeom>
        </p:spPr>
      </p:pic>
      <p:sp>
        <p:nvSpPr>
          <p:cNvPr id="5" name="Title 1">
            <a:extLst>
              <a:ext uri="{FF2B5EF4-FFF2-40B4-BE49-F238E27FC236}">
                <a16:creationId xmlns:a16="http://schemas.microsoft.com/office/drawing/2014/main" id="{A821D128-8D99-4CF1-A607-E79B6D9A0BF4}"/>
              </a:ext>
            </a:extLst>
          </p:cNvPr>
          <p:cNvSpPr txBox="1">
            <a:spLocks/>
          </p:cNvSpPr>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Georgia"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MOTIONS FOR RECONSIDERATION</a:t>
            </a:r>
          </a:p>
        </p:txBody>
      </p:sp>
    </p:spTree>
    <p:extLst>
      <p:ext uri="{BB962C8B-B14F-4D97-AF65-F5344CB8AC3E}">
        <p14:creationId xmlns:p14="http://schemas.microsoft.com/office/powerpoint/2010/main" val="770375824"/>
      </p:ext>
    </p:extLst>
  </p:cSld>
  <p:clrMapOvr>
    <a:masterClrMapping/>
  </p:clrMapOvr>
</p:sld>
</file>

<file path=ppt/slides/slide28.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4B5A0-F843-4E96-9DD9-38953475E2EB}"/>
              </a:ext>
            </a:extLst>
          </p:cNvPr>
          <p:cNvSpPr>
            <a:spLocks noGrp="1"/>
          </p:cNvSpPr>
          <p:nvPr>
            <p:ph idx="1"/>
          </p:nvPr>
        </p:nvSpPr>
        <p:spPr>
          <a:xfrm>
            <a:off x="4468758" y="1825625"/>
            <a:ext cx="6817778" cy="3764013"/>
          </a:xfrm>
        </p:spPr>
        <p:txBody>
          <a:bodyPr/>
          <a:lstStyle/>
          <a:p>
            <a:pPr marL="0" indent="0">
              <a:spcBef>
                <a:spcPts val="0"/>
              </a:spcBef>
              <a:spcAft>
                <a:spcPts val="600"/>
              </a:spcAft>
              <a:buNone/>
            </a:pPr>
            <a:r>
              <a:rPr lang="en-US" sz="2400" dirty="0"/>
              <a:t>Grounds for granting a motion to reconsider:</a:t>
            </a:r>
          </a:p>
          <a:p>
            <a:pPr marL="457200" lvl="1" indent="0">
              <a:spcBef>
                <a:spcPts val="0"/>
              </a:spcBef>
              <a:spcAft>
                <a:spcPts val="600"/>
              </a:spcAft>
              <a:buNone/>
            </a:pPr>
            <a:r>
              <a:rPr lang="en-US" sz="2400" dirty="0"/>
              <a:t>“(1) to accommodate an intervening change in controlling law;” </a:t>
            </a:r>
          </a:p>
          <a:p>
            <a:pPr marL="457200" lvl="1" indent="0">
              <a:spcBef>
                <a:spcPts val="0"/>
              </a:spcBef>
              <a:spcAft>
                <a:spcPts val="600"/>
              </a:spcAft>
              <a:buNone/>
            </a:pPr>
            <a:r>
              <a:rPr lang="en-US" sz="2400" dirty="0"/>
              <a:t>“(2) to account for new evidence not available at trial”; or</a:t>
            </a:r>
          </a:p>
          <a:p>
            <a:pPr marL="457200" lvl="1" indent="0">
              <a:spcBef>
                <a:spcPts val="0"/>
              </a:spcBef>
              <a:spcAft>
                <a:spcPts val="600"/>
              </a:spcAft>
              <a:buNone/>
            </a:pPr>
            <a:r>
              <a:rPr lang="en-US" sz="2400" dirty="0"/>
              <a:t>“(3) to correct a clear error of law or prevent manifest injustice.” </a:t>
            </a:r>
          </a:p>
          <a:p>
            <a:pPr marL="0" lvl="1" indent="0">
              <a:spcBef>
                <a:spcPts val="0"/>
              </a:spcBef>
              <a:spcAft>
                <a:spcPts val="600"/>
              </a:spcAft>
              <a:buNone/>
            </a:pPr>
            <a:r>
              <a:rPr lang="en-US" sz="2400" i="1" dirty="0"/>
              <a:t>Pacific Ins. Co. v. American Nat. Fire Ins. Co.</a:t>
            </a:r>
            <a:r>
              <a:rPr lang="en-US" sz="2400" dirty="0"/>
              <a:t>, 148 F.3d 396 (4th Cir. 1998)</a:t>
            </a:r>
          </a:p>
        </p:txBody>
      </p:sp>
      <p:sp>
        <p:nvSpPr>
          <p:cNvPr id="4" name="Title 1">
            <a:extLst>
              <a:ext uri="{FF2B5EF4-FFF2-40B4-BE49-F238E27FC236}">
                <a16:creationId xmlns:a16="http://schemas.microsoft.com/office/drawing/2014/main" id="{C2A865B3-2A24-430C-A867-FA61D73063A3}"/>
              </a:ext>
            </a:extLst>
          </p:cNvPr>
          <p:cNvSpPr txBox="1">
            <a:spLocks/>
          </p:cNvSpPr>
          <p:nvPr/>
        </p:nvSpPr>
        <p:spPr bwMode="auto">
          <a:xfrm>
            <a:off x="548678" y="286393"/>
            <a:ext cx="111933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Georgia"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MOTIONS FOR RECONSIDERATION</a:t>
            </a:r>
          </a:p>
        </p:txBody>
      </p:sp>
      <p:pic>
        <p:nvPicPr>
          <p:cNvPr id="2050" name="Picture 2" descr="Reconsider HD Stock Images | Shutterstock">
            <a:extLst>
              <a:ext uri="{FF2B5EF4-FFF2-40B4-BE49-F238E27FC236}">
                <a16:creationId xmlns:a16="http://schemas.microsoft.com/office/drawing/2014/main" id="{BC2EE9BB-AE75-4FCB-A0A9-9B9321CFEF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504"/>
          <a:stretch/>
        </p:blipFill>
        <p:spPr bwMode="auto">
          <a:xfrm>
            <a:off x="413262" y="2335322"/>
            <a:ext cx="3774817" cy="254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944584"/>
      </p:ext>
    </p:extLst>
  </p:cSld>
  <p:clrMapOvr>
    <a:masterClrMapping/>
  </p:clrMapOvr>
</p:sld>
</file>

<file path=ppt/slides/slide2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035F5E-662A-4006-8E56-C624084F3A9B}"/>
              </a:ext>
            </a:extLst>
          </p:cNvPr>
          <p:cNvSpPr>
            <a:spLocks noGrp="1"/>
          </p:cNvSpPr>
          <p:nvPr>
            <p:ph type="body" sz="half" idx="2"/>
          </p:nvPr>
        </p:nvSpPr>
        <p:spPr>
          <a:xfrm>
            <a:off x="401196" y="1590878"/>
            <a:ext cx="5403859" cy="4015443"/>
          </a:xfrm>
        </p:spPr>
        <p:txBody>
          <a:bodyPr/>
          <a:lstStyle/>
          <a:p>
            <a:r>
              <a:rPr lang="en-US" sz="2200" dirty="0">
                <a:latin typeface="Georgia" panose="02040502050405020303" pitchFamily="18" charset="0"/>
              </a:rPr>
              <a:t>“[R]un-of-the-mill inattentiveness by counsel is not ‘excusable neglect.’”  </a:t>
            </a:r>
            <a:r>
              <a:rPr lang="en-US" sz="2200" i="1" dirty="0">
                <a:latin typeface="Georgia" panose="02040502050405020303" pitchFamily="18" charset="0"/>
              </a:rPr>
              <a:t>Thompson v. E.I. DuPont de Nemours &amp; Co., Inc.</a:t>
            </a:r>
            <a:r>
              <a:rPr lang="en-US" sz="2200" dirty="0">
                <a:latin typeface="Georgia" panose="02040502050405020303" pitchFamily="18" charset="0"/>
              </a:rPr>
              <a:t>, 76 F.3d 530, 535 (4th Cir. 1996). </a:t>
            </a:r>
          </a:p>
          <a:p>
            <a:endParaRPr lang="en-US" sz="2200" dirty="0">
              <a:latin typeface="Georgia" panose="02040502050405020303" pitchFamily="18" charset="0"/>
            </a:endParaRPr>
          </a:p>
          <a:p>
            <a:r>
              <a:rPr lang="en-US" sz="2200" dirty="0">
                <a:latin typeface="Georgia" panose="02040502050405020303" pitchFamily="18" charset="0"/>
              </a:rPr>
              <a:t>“We find nothing extraordinary or unusual about counsel’s calendaring error that should relieve [Plaintiff] of its duty to comply with the time limit ...” </a:t>
            </a:r>
            <a:r>
              <a:rPr lang="en-US" sz="2200" i="1" dirty="0">
                <a:latin typeface="Georgia" panose="02040502050405020303" pitchFamily="18" charset="0"/>
              </a:rPr>
              <a:t>Symbionics Inc. v. Ortlieb</a:t>
            </a:r>
            <a:r>
              <a:rPr lang="en-US" sz="2200" dirty="0">
                <a:latin typeface="Georgia" panose="02040502050405020303" pitchFamily="18" charset="0"/>
              </a:rPr>
              <a:t>, 432 Fed. Appx. 216 (4th Cir. 2011)  (unpublished).</a:t>
            </a:r>
          </a:p>
        </p:txBody>
      </p:sp>
      <p:pic>
        <p:nvPicPr>
          <p:cNvPr id="5" name="Picture 4">
            <a:extLst>
              <a:ext uri="{FF2B5EF4-FFF2-40B4-BE49-F238E27FC236}">
                <a16:creationId xmlns:a16="http://schemas.microsoft.com/office/drawing/2014/main" id="{3A95D165-EA06-4F4B-844C-5EFF1430D0D2}"/>
              </a:ext>
            </a:extLst>
          </p:cNvPr>
          <p:cNvPicPr>
            <a:picLocks noChangeAspect="1"/>
          </p:cNvPicPr>
          <p:nvPr/>
        </p:nvPicPr>
        <p:blipFill rotWithShape="1">
          <a:blip r:embed="rId2"/>
          <a:srcRect b="5087"/>
          <a:stretch/>
        </p:blipFill>
        <p:spPr>
          <a:xfrm>
            <a:off x="6145354" y="1429393"/>
            <a:ext cx="5097974" cy="4271752"/>
          </a:xfrm>
          <a:prstGeom prst="rect">
            <a:avLst/>
          </a:prstGeom>
        </p:spPr>
      </p:pic>
      <p:sp>
        <p:nvSpPr>
          <p:cNvPr id="6" name="Title 1">
            <a:extLst>
              <a:ext uri="{FF2B5EF4-FFF2-40B4-BE49-F238E27FC236}">
                <a16:creationId xmlns:a16="http://schemas.microsoft.com/office/drawing/2014/main" id="{489234C2-3AD6-4931-8F5F-1191CF919135}"/>
              </a:ext>
            </a:extLst>
          </p:cNvPr>
          <p:cNvSpPr txBox="1">
            <a:spLocks/>
          </p:cNvSpPr>
          <p:nvPr/>
        </p:nvSpPr>
        <p:spPr bwMode="auto">
          <a:xfrm>
            <a:off x="548678" y="286393"/>
            <a:ext cx="1119335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Georgia"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dirty="0"/>
              <a:t>MOTIONS FOR RECONSIDERATION</a:t>
            </a:r>
          </a:p>
        </p:txBody>
      </p:sp>
    </p:spTree>
    <p:extLst>
      <p:ext uri="{BB962C8B-B14F-4D97-AF65-F5344CB8AC3E}">
        <p14:creationId xmlns:p14="http://schemas.microsoft.com/office/powerpoint/2010/main" val="1145558892"/>
      </p:ext>
    </p:extLst>
  </p:cSld>
  <p:clrMapOvr>
    <a:masterClrMapping/>
  </p:clrMapOvr>
</p:sld>
</file>

<file path=ppt/slides/slide3.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CASE ADMINISTRATORS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09600" y="1417639"/>
            <a:ext cx="10972800" cy="4708526"/>
          </a:xfrm>
        </p:spPr>
        <p:txBody>
          <a:bodyPr>
            <a:normAutofit fontScale="25000" lnSpcReduction="20000"/>
          </a:bodyPr>
          <a:lstStyle/>
          <a:p>
            <a:pPr marL="0" indent="0">
              <a:buNone/>
            </a:pPr>
            <a:endParaRPr lang="en-US" dirty="0"/>
          </a:p>
          <a:p>
            <a:pPr marL="274320" indent="-274320">
              <a:lnSpc>
                <a:spcPct val="120000"/>
              </a:lnSpc>
              <a:spcBef>
                <a:spcPts val="0"/>
              </a:spcBef>
              <a:spcAft>
                <a:spcPts val="600"/>
              </a:spcAft>
              <a:buFont typeface="Wingdings" panose="05000000000000000000" pitchFamily="2" charset="2"/>
              <a:buChar char="Ø"/>
            </a:pPr>
            <a:r>
              <a:rPr lang="en-US" sz="8800" i="0" dirty="0">
                <a:solidFill>
                  <a:schemeClr val="tx1"/>
                </a:solidFill>
                <a:effectLst/>
                <a:latin typeface="Georgia" panose="02040502050405020303" pitchFamily="18" charset="0"/>
              </a:rPr>
              <a:t>Cases are assigned </a:t>
            </a:r>
            <a:r>
              <a:rPr lang="en-US" sz="8800" i="0" cap="none" dirty="0">
                <a:solidFill>
                  <a:schemeClr val="tx1"/>
                </a:solidFill>
                <a:effectLst/>
                <a:latin typeface="Georgia" panose="02040502050405020303" pitchFamily="18" charset="0"/>
              </a:rPr>
              <a:t>based on the last two digits of the case number.</a:t>
            </a:r>
          </a:p>
          <a:p>
            <a:pPr marL="274320" indent="-274320">
              <a:lnSpc>
                <a:spcPct val="120000"/>
              </a:lnSpc>
              <a:spcBef>
                <a:spcPts val="0"/>
              </a:spcBef>
              <a:spcAft>
                <a:spcPts val="600"/>
              </a:spcAft>
              <a:buFont typeface="Wingdings" panose="05000000000000000000" pitchFamily="2" charset="2"/>
              <a:buChar char="Ø"/>
            </a:pPr>
            <a:r>
              <a:rPr lang="en-US" sz="8800" i="0" cap="none" dirty="0">
                <a:solidFill>
                  <a:schemeClr val="tx1"/>
                </a:solidFill>
                <a:effectLst/>
                <a:latin typeface="Georgia" panose="02040502050405020303" pitchFamily="18" charset="0"/>
              </a:rPr>
              <a:t>The case administrator’s name and telephone number appear at the top of the case docket.</a:t>
            </a:r>
          </a:p>
          <a:p>
            <a:pPr marL="274320" indent="-274320" algn="l">
              <a:lnSpc>
                <a:spcPct val="120000"/>
              </a:lnSpc>
              <a:spcBef>
                <a:spcPts val="0"/>
              </a:spcBef>
              <a:spcAft>
                <a:spcPts val="600"/>
              </a:spcAft>
              <a:buFont typeface="Wingdings" panose="05000000000000000000" pitchFamily="2" charset="2"/>
              <a:buChar char="Ø"/>
            </a:pPr>
            <a:r>
              <a:rPr lang="en-US" sz="8800" cap="none" dirty="0">
                <a:solidFill>
                  <a:schemeClr val="tx1"/>
                </a:solidFill>
                <a:latin typeface="Georgia" panose="02040502050405020303" pitchFamily="18" charset="0"/>
              </a:rPr>
              <a:t>Case administrators are responsible for the dockets for their assigned cases.  Their responsibilities include:</a:t>
            </a:r>
          </a:p>
          <a:p>
            <a:pPr marL="548640" lvl="2" indent="-274320" algn="l">
              <a:lnSpc>
                <a:spcPct val="120000"/>
              </a:lnSpc>
              <a:spcBef>
                <a:spcPts val="0"/>
              </a:spcBef>
              <a:spcAft>
                <a:spcPts val="0"/>
              </a:spcAft>
              <a:buFont typeface="Wingdings" panose="05000000000000000000" pitchFamily="2" charset="2"/>
              <a:buChar char="Ø"/>
            </a:pPr>
            <a:r>
              <a:rPr lang="en-US" sz="8800" cap="none" dirty="0">
                <a:solidFill>
                  <a:schemeClr val="tx1"/>
                </a:solidFill>
                <a:latin typeface="Georgia" panose="02040502050405020303" pitchFamily="18" charset="0"/>
              </a:rPr>
              <a:t>reviewing every pleading filed for completeness;</a:t>
            </a:r>
          </a:p>
          <a:p>
            <a:pPr marL="548640" lvl="2" indent="-274320" algn="l">
              <a:lnSpc>
                <a:spcPct val="120000"/>
              </a:lnSpc>
              <a:spcBef>
                <a:spcPts val="0"/>
              </a:spcBef>
              <a:spcAft>
                <a:spcPts val="0"/>
              </a:spcAft>
              <a:buFont typeface="Wingdings" panose="05000000000000000000" pitchFamily="2" charset="2"/>
              <a:buChar char="Ø"/>
            </a:pPr>
            <a:r>
              <a:rPr lang="en-US" sz="8800" cap="none" dirty="0">
                <a:solidFill>
                  <a:schemeClr val="tx1"/>
                </a:solidFill>
                <a:latin typeface="Georgia" panose="02040502050405020303" pitchFamily="18" charset="0"/>
              </a:rPr>
              <a:t>making corrective entries on the docket when pleadings are filed incorrectly;</a:t>
            </a:r>
          </a:p>
          <a:p>
            <a:pPr marL="548640" lvl="2" indent="-274320" algn="l">
              <a:lnSpc>
                <a:spcPct val="120000"/>
              </a:lnSpc>
              <a:spcBef>
                <a:spcPts val="0"/>
              </a:spcBef>
              <a:spcAft>
                <a:spcPts val="0"/>
              </a:spcAft>
              <a:buFont typeface="Wingdings" panose="05000000000000000000" pitchFamily="2" charset="2"/>
              <a:buChar char="Ø"/>
            </a:pPr>
            <a:r>
              <a:rPr lang="en-US" sz="8800" i="0" dirty="0">
                <a:solidFill>
                  <a:schemeClr val="tx1"/>
                </a:solidFill>
                <a:effectLst/>
                <a:latin typeface="Georgia" panose="02040502050405020303" pitchFamily="18" charset="0"/>
              </a:rPr>
              <a:t>issuing deficiency notices when filings are missing a required component;</a:t>
            </a:r>
          </a:p>
          <a:p>
            <a:pPr marL="548640" lvl="2" indent="-274320" algn="l">
              <a:lnSpc>
                <a:spcPct val="120000"/>
              </a:lnSpc>
              <a:spcBef>
                <a:spcPts val="0"/>
              </a:spcBef>
              <a:spcAft>
                <a:spcPts val="0"/>
              </a:spcAft>
              <a:buFont typeface="Wingdings" panose="05000000000000000000" pitchFamily="2" charset="2"/>
              <a:buChar char="Ø"/>
            </a:pPr>
            <a:r>
              <a:rPr lang="en-US" sz="8800" dirty="0">
                <a:solidFill>
                  <a:schemeClr val="tx1"/>
                </a:solidFill>
                <a:latin typeface="Georgia" panose="02040502050405020303" pitchFamily="18" charset="0"/>
              </a:rPr>
              <a:t>setting monitor deadlines for certain motions pursuant to the filed notice and/or applicable rule; and</a:t>
            </a:r>
          </a:p>
          <a:p>
            <a:pPr marL="548640" lvl="2" indent="-274320" algn="l">
              <a:lnSpc>
                <a:spcPct val="120000"/>
              </a:lnSpc>
              <a:spcBef>
                <a:spcPts val="0"/>
              </a:spcBef>
              <a:spcAft>
                <a:spcPts val="0"/>
              </a:spcAft>
              <a:buFont typeface="Wingdings" panose="05000000000000000000" pitchFamily="2" charset="2"/>
              <a:buChar char="Ø"/>
            </a:pPr>
            <a:r>
              <a:rPr lang="en-US" sz="8800" dirty="0">
                <a:solidFill>
                  <a:schemeClr val="tx1"/>
                </a:solidFill>
                <a:latin typeface="Georgia" panose="02040502050405020303" pitchFamily="18" charset="0"/>
              </a:rPr>
              <a:t>sending proposed orders to Chambers and/or preparing form orders for  Chambers’ review.</a:t>
            </a:r>
            <a:endParaRPr lang="en-US" sz="8800" dirty="0"/>
          </a:p>
        </p:txBody>
      </p:sp>
    </p:spTree>
    <p:extLst>
      <p:ext uri="{BB962C8B-B14F-4D97-AF65-F5344CB8AC3E}">
        <p14:creationId xmlns:p14="http://schemas.microsoft.com/office/powerpoint/2010/main" val="2541938403"/>
      </p:ext>
    </p:extLst>
  </p:cSld>
  <p:clrMapOvr>
    <a:masterClrMapping/>
  </p:clrMapOvr>
</p:sld>
</file>

<file path=ppt/slides/slide30.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E58B6-9FF7-4FB5-81F8-52720C1C9718}"/>
              </a:ext>
            </a:extLst>
          </p:cNvPr>
          <p:cNvSpPr>
            <a:spLocks noGrp="1"/>
          </p:cNvSpPr>
          <p:nvPr>
            <p:ph type="title"/>
          </p:nvPr>
        </p:nvSpPr>
        <p:spPr/>
        <p:txBody>
          <a:bodyPr/>
          <a:lstStyle/>
          <a:p>
            <a:r>
              <a:rPr lang="en-US" dirty="0"/>
              <a:t>PROPOSED ORDERS</a:t>
            </a:r>
          </a:p>
        </p:txBody>
      </p:sp>
      <p:sp>
        <p:nvSpPr>
          <p:cNvPr id="3" name="Content Placeholder 2">
            <a:extLst>
              <a:ext uri="{FF2B5EF4-FFF2-40B4-BE49-F238E27FC236}">
                <a16:creationId xmlns:a16="http://schemas.microsoft.com/office/drawing/2014/main" id="{13BA14B5-4759-4CA5-A92E-23C0E39E06A3}"/>
              </a:ext>
            </a:extLst>
          </p:cNvPr>
          <p:cNvSpPr>
            <a:spLocks noGrp="1"/>
          </p:cNvSpPr>
          <p:nvPr>
            <p:ph idx="1"/>
          </p:nvPr>
        </p:nvSpPr>
        <p:spPr>
          <a:xfrm>
            <a:off x="5663336" y="1516564"/>
            <a:ext cx="5875328" cy="4579434"/>
          </a:xfrm>
        </p:spPr>
        <p:txBody>
          <a:bodyPr/>
          <a:lstStyle/>
          <a:p>
            <a:pPr marL="0" indent="0">
              <a:spcBef>
                <a:spcPts val="0"/>
              </a:spcBef>
              <a:buNone/>
            </a:pPr>
            <a:r>
              <a:rPr lang="en-US" sz="2400" dirty="0"/>
              <a:t>Before submitting a proposed order:</a:t>
            </a:r>
          </a:p>
          <a:p>
            <a:pPr>
              <a:spcBef>
                <a:spcPts val="0"/>
              </a:spcBef>
              <a:buFont typeface="Wingdings" panose="05000000000000000000" pitchFamily="2" charset="2"/>
              <a:buChar char="Ø"/>
            </a:pPr>
            <a:r>
              <a:rPr lang="en-US" sz="2400" dirty="0"/>
              <a:t>review for grammatical and spelling errors;</a:t>
            </a:r>
          </a:p>
          <a:p>
            <a:pPr>
              <a:spcBef>
                <a:spcPts val="0"/>
              </a:spcBef>
              <a:buFont typeface="Wingdings" panose="05000000000000000000" pitchFamily="2" charset="2"/>
              <a:buChar char="Ø"/>
            </a:pPr>
            <a:r>
              <a:rPr lang="en-US" sz="2400" dirty="0"/>
              <a:t>be explicit about the relief granted (do not just state that the motion is granted);</a:t>
            </a:r>
          </a:p>
          <a:p>
            <a:pPr>
              <a:spcBef>
                <a:spcPts val="0"/>
              </a:spcBef>
              <a:buFont typeface="Wingdings" panose="05000000000000000000" pitchFamily="2" charset="2"/>
              <a:buChar char="Ø"/>
            </a:pPr>
            <a:r>
              <a:rPr lang="en-US" sz="2400" dirty="0"/>
              <a:t>revise your forms to conform to orders entered by Court;</a:t>
            </a:r>
          </a:p>
          <a:p>
            <a:pPr>
              <a:spcBef>
                <a:spcPts val="0"/>
              </a:spcBef>
              <a:buFont typeface="Wingdings" panose="05000000000000000000" pitchFamily="2" charset="2"/>
              <a:buChar char="Ø"/>
            </a:pPr>
            <a:r>
              <a:rPr lang="en-US" sz="2400" dirty="0"/>
              <a:t>only refer to a hearing if one was held;</a:t>
            </a:r>
          </a:p>
          <a:p>
            <a:pPr>
              <a:spcBef>
                <a:spcPts val="0"/>
              </a:spcBef>
              <a:buFont typeface="Wingdings" panose="05000000000000000000" pitchFamily="2" charset="2"/>
              <a:buChar char="Ø"/>
            </a:pPr>
            <a:r>
              <a:rPr lang="en-US" sz="2400" dirty="0"/>
              <a:t>use proper caption (movant v. respondent) for lift stay orders; and</a:t>
            </a:r>
          </a:p>
          <a:p>
            <a:pPr>
              <a:spcBef>
                <a:spcPts val="0"/>
              </a:spcBef>
              <a:buFont typeface="Wingdings" panose="05000000000000000000" pitchFamily="2" charset="2"/>
              <a:buChar char="Ø"/>
            </a:pPr>
            <a:r>
              <a:rPr lang="en-US" sz="2400" dirty="0"/>
              <a:t>give careful consideration to cc list.</a:t>
            </a:r>
          </a:p>
        </p:txBody>
      </p:sp>
      <p:pic>
        <p:nvPicPr>
          <p:cNvPr id="4" name="Picture 3">
            <a:extLst>
              <a:ext uri="{FF2B5EF4-FFF2-40B4-BE49-F238E27FC236}">
                <a16:creationId xmlns:a16="http://schemas.microsoft.com/office/drawing/2014/main" id="{1C6EB367-880D-42BD-8ED1-E80B7D2EADD5}"/>
              </a:ext>
            </a:extLst>
          </p:cNvPr>
          <p:cNvPicPr>
            <a:picLocks noChangeAspect="1"/>
          </p:cNvPicPr>
          <p:nvPr/>
        </p:nvPicPr>
        <p:blipFill rotWithShape="1">
          <a:blip r:embed="rId2"/>
          <a:srcRect b="2469"/>
          <a:stretch/>
        </p:blipFill>
        <p:spPr>
          <a:xfrm>
            <a:off x="272727" y="1710547"/>
            <a:ext cx="5224348" cy="3831272"/>
          </a:xfrm>
          <a:prstGeom prst="rect">
            <a:avLst/>
          </a:prstGeom>
        </p:spPr>
      </p:pic>
    </p:spTree>
    <p:extLst>
      <p:ext uri="{BB962C8B-B14F-4D97-AF65-F5344CB8AC3E}">
        <p14:creationId xmlns:p14="http://schemas.microsoft.com/office/powerpoint/2010/main" val="3109762152"/>
      </p:ext>
    </p:extLst>
  </p:cSld>
  <p:clrMapOvr>
    <a:masterClrMapping/>
  </p:clrMapOvr>
</p:sld>
</file>

<file path=ppt/slides/slide31.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E2CE42B-4D3A-4D15-BC70-E8D88A0EC6DD}"/>
              </a:ext>
            </a:extLst>
          </p:cNvPr>
          <p:cNvSpPr>
            <a:spLocks noGrp="1"/>
          </p:cNvSpPr>
          <p:nvPr>
            <p:ph type="body" sz="half" idx="2"/>
          </p:nvPr>
        </p:nvSpPr>
        <p:spPr>
          <a:xfrm>
            <a:off x="737562" y="1620982"/>
            <a:ext cx="5067764" cy="4114800"/>
          </a:xfrm>
        </p:spPr>
        <p:txBody>
          <a:bodyPr>
            <a:normAutofit/>
          </a:bodyPr>
          <a:lstStyle/>
          <a:p>
            <a:pPr>
              <a:spcBef>
                <a:spcPts val="0"/>
              </a:spcBef>
            </a:pPr>
            <a:r>
              <a:rPr lang="en-US" sz="2600" dirty="0">
                <a:latin typeface="Georgia" panose="02040502050405020303" pitchFamily="18" charset="0"/>
              </a:rPr>
              <a:t>Before submitting your fee application:</a:t>
            </a:r>
          </a:p>
          <a:p>
            <a:pPr marL="457200" indent="-457200">
              <a:spcBef>
                <a:spcPts val="0"/>
              </a:spcBef>
              <a:buFont typeface="Wingdings" panose="05000000000000000000" pitchFamily="2" charset="2"/>
              <a:buChar char="Ø"/>
            </a:pPr>
            <a:r>
              <a:rPr lang="en-US" sz="2600" dirty="0">
                <a:latin typeface="Georgia" panose="02040502050405020303" pitchFamily="18" charset="0"/>
              </a:rPr>
              <a:t>check your math;</a:t>
            </a:r>
          </a:p>
          <a:p>
            <a:pPr marL="457200" indent="-457200">
              <a:spcBef>
                <a:spcPts val="0"/>
              </a:spcBef>
              <a:buFont typeface="Wingdings" panose="05000000000000000000" pitchFamily="2" charset="2"/>
              <a:buChar char="Ø"/>
            </a:pPr>
            <a:r>
              <a:rPr lang="en-US" sz="2600" dirty="0">
                <a:latin typeface="Georgia" panose="02040502050405020303" pitchFamily="18" charset="0"/>
              </a:rPr>
              <a:t>ensure application does not seek fees before employment authorized;</a:t>
            </a:r>
          </a:p>
          <a:p>
            <a:pPr marL="457200" indent="-457200">
              <a:spcBef>
                <a:spcPts val="0"/>
              </a:spcBef>
              <a:buFont typeface="Wingdings" panose="05000000000000000000" pitchFamily="2" charset="2"/>
              <a:buChar char="Ø"/>
            </a:pPr>
            <a:r>
              <a:rPr lang="en-US" sz="2600" dirty="0">
                <a:latin typeface="Georgia" panose="02040502050405020303" pitchFamily="18" charset="0"/>
              </a:rPr>
              <a:t>consider supplemental fee applications; and</a:t>
            </a:r>
          </a:p>
          <a:p>
            <a:pPr marL="457200" indent="-457200">
              <a:spcBef>
                <a:spcPts val="0"/>
              </a:spcBef>
              <a:buFont typeface="Wingdings" panose="05000000000000000000" pitchFamily="2" charset="2"/>
              <a:buChar char="Ø"/>
            </a:pPr>
            <a:r>
              <a:rPr lang="en-US" sz="2600" dirty="0">
                <a:latin typeface="Georgia" panose="02040502050405020303" pitchFamily="18" charset="0"/>
              </a:rPr>
              <a:t>consider motions for direct payment.</a:t>
            </a:r>
            <a:endParaRPr lang="en-US" sz="3200" dirty="0"/>
          </a:p>
        </p:txBody>
      </p:sp>
      <p:pic>
        <p:nvPicPr>
          <p:cNvPr id="6" name="Picture Placeholder 4">
            <a:extLst>
              <a:ext uri="{FF2B5EF4-FFF2-40B4-BE49-F238E27FC236}">
                <a16:creationId xmlns:a16="http://schemas.microsoft.com/office/drawing/2014/main" id="{0053B0C4-2A31-4A04-9005-CFB8C282E383}"/>
              </a:ext>
            </a:extLst>
          </p:cNvPr>
          <p:cNvPicPr>
            <a:picLocks noChangeAspect="1"/>
          </p:cNvPicPr>
          <p:nvPr/>
        </p:nvPicPr>
        <p:blipFill rotWithShape="1">
          <a:blip r:embed="rId2"/>
          <a:srcRect l="1439" r="1439" b="3487"/>
          <a:stretch/>
        </p:blipFill>
        <p:spPr>
          <a:xfrm>
            <a:off x="5805326" y="1518956"/>
            <a:ext cx="5399442" cy="4114800"/>
          </a:xfrm>
          <a:prstGeom prst="rect">
            <a:avLst/>
          </a:prstGeom>
        </p:spPr>
      </p:pic>
      <p:sp>
        <p:nvSpPr>
          <p:cNvPr id="7" name="Title 1">
            <a:extLst>
              <a:ext uri="{FF2B5EF4-FFF2-40B4-BE49-F238E27FC236}">
                <a16:creationId xmlns:a16="http://schemas.microsoft.com/office/drawing/2014/main" id="{572FB2ED-D742-49B8-AFD4-BF11149A02B7}"/>
              </a:ext>
            </a:extLst>
          </p:cNvPr>
          <p:cNvSpPr>
            <a:spLocks noGrp="1"/>
          </p:cNvSpPr>
          <p:nvPr>
            <p:ph type="title"/>
          </p:nvPr>
        </p:nvSpPr>
        <p:spPr>
          <a:xfrm>
            <a:off x="581890" y="302348"/>
            <a:ext cx="10972800" cy="847580"/>
          </a:xfrm>
        </p:spPr>
        <p:txBody>
          <a:bodyPr/>
          <a:lstStyle/>
          <a:p>
            <a:pPr algn="ctr"/>
            <a:r>
              <a:rPr lang="en-US" sz="4400" b="0" dirty="0">
                <a:latin typeface="Georgia" panose="02040502050405020303" pitchFamily="18" charset="0"/>
              </a:rPr>
              <a:t>FEE APPLICATIONS</a:t>
            </a:r>
          </a:p>
        </p:txBody>
      </p:sp>
    </p:spTree>
    <p:extLst>
      <p:ext uri="{BB962C8B-B14F-4D97-AF65-F5344CB8AC3E}">
        <p14:creationId xmlns:p14="http://schemas.microsoft.com/office/powerpoint/2010/main" val="2916955113"/>
      </p:ext>
    </p:extLst>
  </p:cSld>
  <p:clrMapOvr>
    <a:masterClrMapping/>
  </p:clrMapOvr>
</p:sld>
</file>

<file path=ppt/slides/slide3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127A31-A55D-44DD-88D0-B2AAE2CE5053}"/>
              </a:ext>
            </a:extLst>
          </p:cNvPr>
          <p:cNvSpPr>
            <a:spLocks noGrp="1"/>
          </p:cNvSpPr>
          <p:nvPr>
            <p:ph type="body" sz="half" idx="2"/>
          </p:nvPr>
        </p:nvSpPr>
        <p:spPr>
          <a:xfrm>
            <a:off x="5514110" y="1371600"/>
            <a:ext cx="5888181" cy="4835235"/>
          </a:xfrm>
        </p:spPr>
        <p:txBody>
          <a:bodyPr/>
          <a:lstStyle/>
          <a:p>
            <a:r>
              <a:rPr lang="en-US" sz="2400" dirty="0">
                <a:latin typeface="Georgia" panose="02040502050405020303" pitchFamily="18" charset="0"/>
              </a:rPr>
              <a:t>When filing a reaffirmation agreement:</a:t>
            </a:r>
          </a:p>
          <a:p>
            <a:pPr marL="342900" indent="-342900">
              <a:buFont typeface="Wingdings" panose="05000000000000000000" pitchFamily="2" charset="2"/>
              <a:buChar char="Ø"/>
            </a:pPr>
            <a:r>
              <a:rPr lang="en-US" sz="2400" dirty="0">
                <a:latin typeface="Georgia" panose="02040502050405020303" pitchFamily="18" charset="0"/>
              </a:rPr>
              <a:t>file the agreement within 60 days of first date for 341 meeting as required by Bankruptcy Rule 4008;</a:t>
            </a:r>
          </a:p>
          <a:p>
            <a:pPr marL="342900" indent="-342900">
              <a:buFont typeface="Wingdings" panose="05000000000000000000" pitchFamily="2" charset="2"/>
              <a:buChar char="Ø"/>
            </a:pPr>
            <a:r>
              <a:rPr lang="en-US" sz="2400" dirty="0">
                <a:latin typeface="Georgia" panose="02040502050405020303" pitchFamily="18" charset="0"/>
              </a:rPr>
              <a:t>explain any difference in income from Schedule I;</a:t>
            </a:r>
          </a:p>
          <a:p>
            <a:pPr marL="342900" indent="-342900">
              <a:buFont typeface="Wingdings" panose="05000000000000000000" pitchFamily="2" charset="2"/>
              <a:buChar char="Ø"/>
            </a:pPr>
            <a:r>
              <a:rPr lang="en-US" sz="2400" dirty="0">
                <a:latin typeface="Georgia" panose="02040502050405020303" pitchFamily="18" charset="0"/>
              </a:rPr>
              <a:t>ensure that the form is complete (including the cover sheet); and</a:t>
            </a:r>
          </a:p>
          <a:p>
            <a:pPr marL="342900" indent="-342900">
              <a:buFont typeface="Wingdings" panose="05000000000000000000" pitchFamily="2" charset="2"/>
              <a:buChar char="Ø"/>
            </a:pPr>
            <a:r>
              <a:rPr lang="en-US" sz="2400" dirty="0">
                <a:latin typeface="Georgia" panose="02040502050405020303" pitchFamily="18" charset="0"/>
              </a:rPr>
              <a:t>ensure that Statement of Intention states debtor will reaffirm debt if seeking an order under </a:t>
            </a:r>
            <a:r>
              <a:rPr lang="nl-NL" sz="2400" i="1" dirty="0">
                <a:latin typeface="Georgia" panose="02040502050405020303" pitchFamily="18" charset="0"/>
              </a:rPr>
              <a:t>In re Chim</a:t>
            </a:r>
            <a:r>
              <a:rPr lang="nl-NL" sz="2400" dirty="0">
                <a:latin typeface="Georgia" panose="02040502050405020303" pitchFamily="18" charset="0"/>
              </a:rPr>
              <a:t>, 381 B.R. 191 (Bankr. D. Md. 2008).</a:t>
            </a:r>
            <a:endParaRPr lang="en-US" sz="2400" dirty="0">
              <a:latin typeface="Georgia" panose="02040502050405020303" pitchFamily="18" charset="0"/>
            </a:endParaRPr>
          </a:p>
        </p:txBody>
      </p:sp>
      <p:pic>
        <p:nvPicPr>
          <p:cNvPr id="6" name="Picture Placeholder 4">
            <a:extLst>
              <a:ext uri="{FF2B5EF4-FFF2-40B4-BE49-F238E27FC236}">
                <a16:creationId xmlns:a16="http://schemas.microsoft.com/office/drawing/2014/main" id="{5DCE1254-E58C-40C2-955D-49423572406D}"/>
              </a:ext>
            </a:extLst>
          </p:cNvPr>
          <p:cNvPicPr>
            <a:picLocks noChangeAspect="1"/>
          </p:cNvPicPr>
          <p:nvPr/>
        </p:nvPicPr>
        <p:blipFill>
          <a:blip r:embed="rId2"/>
          <a:srcRect l="2508" r="2508"/>
          <a:stretch>
            <a:fillRect/>
          </a:stretch>
        </p:blipFill>
        <p:spPr>
          <a:xfrm>
            <a:off x="450779" y="1872238"/>
            <a:ext cx="4855513" cy="3833957"/>
          </a:xfrm>
          <a:prstGeom prst="rect">
            <a:avLst/>
          </a:prstGeom>
        </p:spPr>
      </p:pic>
      <p:sp>
        <p:nvSpPr>
          <p:cNvPr id="7" name="Title 1">
            <a:extLst>
              <a:ext uri="{FF2B5EF4-FFF2-40B4-BE49-F238E27FC236}">
                <a16:creationId xmlns:a16="http://schemas.microsoft.com/office/drawing/2014/main" id="{61079479-600C-4B84-ACE6-D25CF2F9E221}"/>
              </a:ext>
            </a:extLst>
          </p:cNvPr>
          <p:cNvSpPr>
            <a:spLocks noGrp="1"/>
          </p:cNvSpPr>
          <p:nvPr>
            <p:ph type="title"/>
          </p:nvPr>
        </p:nvSpPr>
        <p:spPr>
          <a:xfrm>
            <a:off x="581890" y="302348"/>
            <a:ext cx="10972800" cy="847580"/>
          </a:xfrm>
        </p:spPr>
        <p:txBody>
          <a:bodyPr/>
          <a:lstStyle/>
          <a:p>
            <a:pPr algn="ctr"/>
            <a:r>
              <a:rPr lang="en-US" sz="4400" b="0" dirty="0">
                <a:latin typeface="Georgia" panose="02040502050405020303" pitchFamily="18" charset="0"/>
              </a:rPr>
              <a:t>REAFFIRMATION AGREEMENTS</a:t>
            </a:r>
          </a:p>
        </p:txBody>
      </p:sp>
    </p:spTree>
    <p:extLst>
      <p:ext uri="{BB962C8B-B14F-4D97-AF65-F5344CB8AC3E}">
        <p14:creationId xmlns:p14="http://schemas.microsoft.com/office/powerpoint/2010/main" val="637289457"/>
      </p:ext>
    </p:extLst>
  </p:cSld>
  <p:clrMapOvr>
    <a:masterClrMapping/>
  </p:clrMapOvr>
</p:sld>
</file>

<file path=ppt/slides/slide3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63ADE7-2C3E-4FB1-B57C-31904521C85C}"/>
              </a:ext>
            </a:extLst>
          </p:cNvPr>
          <p:cNvSpPr>
            <a:spLocks noGrp="1"/>
          </p:cNvSpPr>
          <p:nvPr>
            <p:ph type="body" sz="half" idx="2"/>
          </p:nvPr>
        </p:nvSpPr>
        <p:spPr>
          <a:xfrm>
            <a:off x="362005" y="1535788"/>
            <a:ext cx="7410394" cy="4112843"/>
          </a:xfrm>
        </p:spPr>
        <p:txBody>
          <a:bodyPr/>
          <a:lstStyle/>
          <a:p>
            <a:pPr>
              <a:spcBef>
                <a:spcPts val="0"/>
              </a:spcBef>
              <a:spcAft>
                <a:spcPts val="600"/>
              </a:spcAft>
            </a:pPr>
            <a:r>
              <a:rPr lang="en-US" sz="2400" dirty="0">
                <a:latin typeface="Georgia" panose="02040502050405020303" pitchFamily="18" charset="0"/>
              </a:rPr>
              <a:t>File appropriate first day motions in Chapter 11 cases:</a:t>
            </a:r>
          </a:p>
          <a:p>
            <a:pPr marL="274320" indent="-274320">
              <a:spcBef>
                <a:spcPts val="0"/>
              </a:spcBef>
              <a:buFont typeface="Wingdings" panose="05000000000000000000" pitchFamily="2" charset="2"/>
              <a:buChar char="Ø"/>
            </a:pPr>
            <a:r>
              <a:rPr lang="en-US" sz="2400" dirty="0">
                <a:latin typeface="Georgia" panose="02040502050405020303" pitchFamily="18" charset="0"/>
              </a:rPr>
              <a:t>Motion to Use Cash Collateral</a:t>
            </a:r>
          </a:p>
          <a:p>
            <a:pPr marL="548640" lvl="1" indent="-274320">
              <a:spcBef>
                <a:spcPts val="0"/>
              </a:spcBef>
              <a:buFont typeface="Wingdings" panose="05000000000000000000" pitchFamily="2" charset="2"/>
              <a:buChar char="Ø"/>
            </a:pPr>
            <a:r>
              <a:rPr lang="en-US" sz="2400" dirty="0">
                <a:latin typeface="Georgia" panose="02040502050405020303" pitchFamily="18" charset="0"/>
              </a:rPr>
              <a:t>Section</a:t>
            </a:r>
            <a:r>
              <a:rPr lang="en-US" sz="2400" dirty="0">
                <a:effectLst/>
                <a:latin typeface="Georgia" panose="02040502050405020303" pitchFamily="18" charset="0"/>
                <a:ea typeface="Calibri" panose="020F0502020204030204" pitchFamily="34" charset="0"/>
                <a:cs typeface="Times New Roman" panose="02020603050405020304" pitchFamily="18" charset="0"/>
              </a:rPr>
              <a:t> 363(a)</a:t>
            </a:r>
          </a:p>
          <a:p>
            <a:pPr marL="548640" lvl="1" indent="-274320">
              <a:spcBef>
                <a:spcPts val="0"/>
              </a:spcBef>
              <a:spcAft>
                <a:spcPts val="600"/>
              </a:spcAft>
              <a:buFont typeface="Wingdings" panose="05000000000000000000" pitchFamily="2" charset="2"/>
              <a:buChar char="Ø"/>
            </a:pPr>
            <a:r>
              <a:rPr lang="en-US" sz="2400" dirty="0">
                <a:latin typeface="Georgia" panose="02040502050405020303" pitchFamily="18" charset="0"/>
                <a:cs typeface="Times New Roman" panose="02020603050405020304" pitchFamily="18" charset="0"/>
              </a:rPr>
              <a:t>Bankruptcy Rule 4001</a:t>
            </a:r>
          </a:p>
          <a:p>
            <a:pPr marL="274320" indent="-274320">
              <a:spcBef>
                <a:spcPts val="0"/>
              </a:spcBef>
              <a:buFont typeface="Wingdings" panose="05000000000000000000" pitchFamily="2" charset="2"/>
              <a:buChar char="Ø"/>
            </a:pPr>
            <a:r>
              <a:rPr lang="en-US" sz="2400" dirty="0">
                <a:latin typeface="Georgia" panose="02040502050405020303" pitchFamily="18" charset="0"/>
                <a:cs typeface="Times New Roman" panose="02020603050405020304" pitchFamily="18" charset="0"/>
              </a:rPr>
              <a:t>Critical Vendor Motion</a:t>
            </a:r>
          </a:p>
          <a:p>
            <a:pPr marL="548640" lvl="1" indent="-274320">
              <a:spcBef>
                <a:spcPts val="0"/>
              </a:spcBef>
              <a:spcAft>
                <a:spcPts val="0"/>
              </a:spcAft>
              <a:buFont typeface="Wingdings" panose="05000000000000000000" pitchFamily="2" charset="2"/>
              <a:buChar char="Ø"/>
            </a:pPr>
            <a:r>
              <a:rPr lang="en-US" sz="2400" dirty="0">
                <a:latin typeface="Georgia" panose="02040502050405020303" pitchFamily="18" charset="0"/>
              </a:rPr>
              <a:t>Sections </a:t>
            </a:r>
            <a:r>
              <a:rPr lang="en-US" sz="2400" dirty="0">
                <a:effectLst/>
                <a:latin typeface="Georgia" panose="02040502050405020303" pitchFamily="18" charset="0"/>
                <a:ea typeface="Calibri" panose="020F0502020204030204" pitchFamily="34" charset="0"/>
                <a:cs typeface="Times New Roman" panose="02020603050405020304" pitchFamily="18" charset="0"/>
              </a:rPr>
              <a:t>363(b)(1) and 503(b)(9)</a:t>
            </a:r>
          </a:p>
          <a:p>
            <a:pPr marL="548640" lvl="1" indent="-274320">
              <a:spcBef>
                <a:spcPts val="0"/>
              </a:spcBef>
              <a:spcAft>
                <a:spcPts val="600"/>
              </a:spcAft>
              <a:buFont typeface="Wingdings" panose="05000000000000000000" pitchFamily="2" charset="2"/>
              <a:buChar char="Ø"/>
            </a:pPr>
            <a:r>
              <a:rPr lang="en-US" sz="2400" i="1" dirty="0">
                <a:latin typeface="Georgia" panose="02040502050405020303" pitchFamily="18" charset="0"/>
              </a:rPr>
              <a:t>In re Kmart Corp</a:t>
            </a:r>
            <a:r>
              <a:rPr lang="en-US" sz="2400" dirty="0">
                <a:latin typeface="Georgia" panose="02040502050405020303" pitchFamily="18" charset="0"/>
              </a:rPr>
              <a:t>., 359 F.3d 866 (7th Cir. 2004)</a:t>
            </a:r>
          </a:p>
          <a:p>
            <a:pPr marL="274320" indent="-274320">
              <a:spcBef>
                <a:spcPts val="0"/>
              </a:spcBef>
              <a:buFont typeface="Wingdings" panose="05000000000000000000" pitchFamily="2" charset="2"/>
              <a:buChar char="Ø"/>
            </a:pPr>
            <a:r>
              <a:rPr lang="en-US" sz="2400" dirty="0">
                <a:latin typeface="Georgia" panose="02040502050405020303" pitchFamily="18" charset="0"/>
              </a:rPr>
              <a:t>Motion to Authorize DIP Financing</a:t>
            </a:r>
          </a:p>
          <a:p>
            <a:pPr marL="548640" lvl="1" indent="-274320">
              <a:spcBef>
                <a:spcPts val="0"/>
              </a:spcBef>
              <a:spcAft>
                <a:spcPts val="0"/>
              </a:spcAft>
              <a:buFont typeface="Wingdings" panose="05000000000000000000" pitchFamily="2" charset="2"/>
              <a:buChar char="Ø"/>
            </a:pPr>
            <a:r>
              <a:rPr lang="en-US" sz="2400" dirty="0">
                <a:latin typeface="Georgia" panose="02040502050405020303" pitchFamily="18" charset="0"/>
              </a:rPr>
              <a:t>Sections </a:t>
            </a:r>
            <a:r>
              <a:rPr lang="en-US" sz="2400" dirty="0">
                <a:effectLst/>
                <a:latin typeface="Georgia" panose="02040502050405020303" pitchFamily="18" charset="0"/>
                <a:ea typeface="Calibri" panose="020F0502020204030204" pitchFamily="34" charset="0"/>
                <a:cs typeface="Times New Roman" panose="02020603050405020304" pitchFamily="18" charset="0"/>
              </a:rPr>
              <a:t>364 and 1129(a)(9)(A)</a:t>
            </a:r>
          </a:p>
          <a:p>
            <a:pPr marL="548640" lvl="1" indent="-274320">
              <a:spcBef>
                <a:spcPts val="0"/>
              </a:spcBef>
              <a:spcAft>
                <a:spcPts val="600"/>
              </a:spcAft>
              <a:buFont typeface="Wingdings" panose="05000000000000000000" pitchFamily="2" charset="2"/>
              <a:buChar char="Ø"/>
            </a:pPr>
            <a:r>
              <a:rPr lang="en-US" sz="2400" dirty="0">
                <a:latin typeface="Georgia" panose="02040502050405020303" pitchFamily="18" charset="0"/>
                <a:ea typeface="Calibri" panose="020F0502020204030204" pitchFamily="34" charset="0"/>
                <a:cs typeface="Times New Roman" panose="02020603050405020304" pitchFamily="18" charset="0"/>
              </a:rPr>
              <a:t>Bankruptcy Rule 4001</a:t>
            </a:r>
          </a:p>
          <a:p>
            <a:pPr marL="285744" indent="-285744">
              <a:buFont typeface="Arial" panose="020B0604020202020204" pitchFamily="34" charset="0"/>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742932" lvl="1" indent="-285744">
              <a:buFont typeface="Arial" panose="020B0604020202020204" pitchFamily="34" charset="0"/>
              <a:buChar char="•"/>
            </a:pPr>
            <a:endParaRPr lang="en-US" dirty="0"/>
          </a:p>
        </p:txBody>
      </p:sp>
      <p:sp>
        <p:nvSpPr>
          <p:cNvPr id="6" name="Title 1">
            <a:extLst>
              <a:ext uri="{FF2B5EF4-FFF2-40B4-BE49-F238E27FC236}">
                <a16:creationId xmlns:a16="http://schemas.microsoft.com/office/drawing/2014/main" id="{34AEEAE6-92B0-4B43-B3F8-74ADF17E5AD8}"/>
              </a:ext>
            </a:extLst>
          </p:cNvPr>
          <p:cNvSpPr txBox="1">
            <a:spLocks/>
          </p:cNvSpPr>
          <p:nvPr/>
        </p:nvSpPr>
        <p:spPr bwMode="auto">
          <a:xfrm>
            <a:off x="581890" y="302348"/>
            <a:ext cx="10972800" cy="84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400" b="0" dirty="0">
                <a:latin typeface="Georgia" panose="02040502050405020303" pitchFamily="18" charset="0"/>
              </a:rPr>
              <a:t>FIRST DAY MOTIONS</a:t>
            </a:r>
          </a:p>
        </p:txBody>
      </p:sp>
      <p:pic>
        <p:nvPicPr>
          <p:cNvPr id="2050" name="Picture 2" descr="Start Strong and Keep Going (6x9 Journal): Lined Writing Notebook, 120  Pages – Teal Blue with Inspiring, Motivational Quote: SCE OM Boosters:  9781981173556: Amazon.com: Books">
            <a:extLst>
              <a:ext uri="{FF2B5EF4-FFF2-40B4-BE49-F238E27FC236}">
                <a16:creationId xmlns:a16="http://schemas.microsoft.com/office/drawing/2014/main" id="{59675ABF-9949-4C49-9CFB-761D278310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09820" y="1432549"/>
            <a:ext cx="2936665" cy="441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835276"/>
      </p:ext>
    </p:extLst>
  </p:cSld>
  <p:clrMapOvr>
    <a:masterClrMapping/>
  </p:clrMapOvr>
</p:sld>
</file>

<file path=ppt/slides/slide3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63ADE7-2C3E-4FB1-B57C-31904521C85C}"/>
              </a:ext>
            </a:extLst>
          </p:cNvPr>
          <p:cNvSpPr>
            <a:spLocks noGrp="1"/>
          </p:cNvSpPr>
          <p:nvPr>
            <p:ph type="body" sz="half" idx="2"/>
          </p:nvPr>
        </p:nvSpPr>
        <p:spPr>
          <a:xfrm>
            <a:off x="318655" y="1398513"/>
            <a:ext cx="8423563" cy="4905305"/>
          </a:xfrm>
        </p:spPr>
        <p:txBody>
          <a:bodyPr/>
          <a:lstStyle/>
          <a:p>
            <a:pPr>
              <a:spcBef>
                <a:spcPts val="0"/>
              </a:spcBef>
              <a:spcAft>
                <a:spcPts val="600"/>
              </a:spcAft>
            </a:pPr>
            <a:r>
              <a:rPr lang="en-US" sz="2400" dirty="0">
                <a:latin typeface="Georgia" panose="02040502050405020303" pitchFamily="18" charset="0"/>
              </a:rPr>
              <a:t>File appropriate first day motions in Chapter 11 cases (cont.):</a:t>
            </a:r>
          </a:p>
          <a:p>
            <a:pPr marL="274320" indent="-274320">
              <a:spcBef>
                <a:spcPts val="0"/>
              </a:spcBef>
              <a:buFont typeface="Wingdings" panose="05000000000000000000" pitchFamily="2" charset="2"/>
              <a:buChar char="Ø"/>
            </a:pPr>
            <a:r>
              <a:rPr lang="en-US" sz="2400" dirty="0">
                <a:effectLst/>
                <a:latin typeface="Georgia" panose="02040502050405020303" pitchFamily="18" charset="0"/>
                <a:ea typeface="Calibri" panose="020F0502020204030204" pitchFamily="34" charset="0"/>
                <a:cs typeface="Times New Roman" panose="02020603050405020304" pitchFamily="18" charset="0"/>
              </a:rPr>
              <a:t>Application to Employ Professionals</a:t>
            </a:r>
          </a:p>
          <a:p>
            <a:pPr marL="548640" lvl="1" indent="-274320">
              <a:spcBef>
                <a:spcPts val="0"/>
              </a:spcBef>
              <a:spcAft>
                <a:spcPts val="0"/>
              </a:spcAft>
              <a:buFont typeface="Wingdings" panose="05000000000000000000" pitchFamily="2" charset="2"/>
              <a:buChar char="Ø"/>
            </a:pPr>
            <a:r>
              <a:rPr lang="en-US" sz="2400" dirty="0">
                <a:latin typeface="Georgia" panose="02040502050405020303" pitchFamily="18" charset="0"/>
              </a:rPr>
              <a:t>Sections </a:t>
            </a:r>
            <a:r>
              <a:rPr lang="en-US" sz="2400" dirty="0">
                <a:latin typeface="Georgia" panose="02040502050405020303" pitchFamily="18" charset="0"/>
                <a:ea typeface="Calibri" panose="020F0502020204030204" pitchFamily="34" charset="0"/>
                <a:cs typeface="Times New Roman" panose="02020603050405020304" pitchFamily="18" charset="0"/>
              </a:rPr>
              <a:t>327, 328, 1103, and 1107</a:t>
            </a:r>
          </a:p>
          <a:p>
            <a:pPr marL="548640" lvl="1" indent="-274320">
              <a:spcBef>
                <a:spcPts val="0"/>
              </a:spcBef>
              <a:spcAft>
                <a:spcPts val="600"/>
              </a:spcAft>
              <a:buFont typeface="Wingdings" panose="05000000000000000000" pitchFamily="2" charset="2"/>
              <a:buChar char="Ø"/>
            </a:pPr>
            <a:r>
              <a:rPr lang="en-US" sz="2400" dirty="0">
                <a:effectLst/>
                <a:latin typeface="Georgia" panose="02040502050405020303" pitchFamily="18" charset="0"/>
                <a:ea typeface="Calibri" panose="020F0502020204030204" pitchFamily="34" charset="0"/>
                <a:cs typeface="Times New Roman" panose="02020603050405020304" pitchFamily="18" charset="0"/>
              </a:rPr>
              <a:t>Bankruptcy Rule 2014</a:t>
            </a:r>
          </a:p>
          <a:p>
            <a:pPr marL="274320" indent="-274320">
              <a:spcBef>
                <a:spcPts val="0"/>
              </a:spcBef>
              <a:spcAft>
                <a:spcPts val="0"/>
              </a:spcAft>
              <a:buFont typeface="Wingdings" panose="05000000000000000000" pitchFamily="2" charset="2"/>
              <a:buChar char="Ø"/>
            </a:pPr>
            <a:r>
              <a:rPr lang="en-US" sz="2400" dirty="0">
                <a:latin typeface="Georgia" panose="02040502050405020303" pitchFamily="18" charset="0"/>
              </a:rPr>
              <a:t>Motion to Pay Pre-Petition Wages</a:t>
            </a:r>
          </a:p>
          <a:p>
            <a:pPr marL="548640" lvl="1" indent="-274320">
              <a:spcBef>
                <a:spcPts val="0"/>
              </a:spcBef>
              <a:spcAft>
                <a:spcPts val="600"/>
              </a:spcAft>
              <a:buFont typeface="Wingdings" panose="05000000000000000000" pitchFamily="2" charset="2"/>
              <a:buChar char="Ø"/>
            </a:pPr>
            <a:r>
              <a:rPr lang="en-US" sz="2400" dirty="0">
                <a:latin typeface="Georgia" panose="02040502050405020303" pitchFamily="18" charset="0"/>
                <a:ea typeface="Calibri" panose="020F0502020204030204" pitchFamily="34" charset="0"/>
                <a:cs typeface="Times New Roman" panose="02020603050405020304" pitchFamily="18" charset="0"/>
              </a:rPr>
              <a:t>Section 507(a)(4)</a:t>
            </a:r>
          </a:p>
          <a:p>
            <a:pPr marL="274320" indent="-274320">
              <a:spcBef>
                <a:spcPts val="0"/>
              </a:spcBef>
              <a:buFont typeface="Wingdings" panose="05000000000000000000" pitchFamily="2" charset="2"/>
              <a:buChar char="Ø"/>
            </a:pPr>
            <a:r>
              <a:rPr lang="en-US" sz="2400" dirty="0">
                <a:latin typeface="Georgia" panose="02040502050405020303" pitchFamily="18" charset="0"/>
                <a:cs typeface="Times New Roman" panose="02020603050405020304" pitchFamily="18" charset="0"/>
              </a:rPr>
              <a:t>Motion to Continue Cash Management System and Maintain Existing Accounts</a:t>
            </a:r>
          </a:p>
          <a:p>
            <a:pPr marL="548640" lvl="1" indent="-274320">
              <a:spcBef>
                <a:spcPts val="0"/>
              </a:spcBef>
              <a:spcAft>
                <a:spcPts val="600"/>
              </a:spcAft>
              <a:buFont typeface="Wingdings" panose="05000000000000000000" pitchFamily="2" charset="2"/>
              <a:buChar char="Ø"/>
            </a:pPr>
            <a:r>
              <a:rPr lang="en-US" sz="2400" dirty="0">
                <a:latin typeface="Georgia" panose="02040502050405020303" pitchFamily="18" charset="0"/>
                <a:ea typeface="Calibri" panose="020F0502020204030204" pitchFamily="34" charset="0"/>
                <a:cs typeface="Times New Roman" panose="02020603050405020304" pitchFamily="18" charset="0"/>
              </a:rPr>
              <a:t>Section 345</a:t>
            </a:r>
          </a:p>
          <a:p>
            <a:pPr marL="274320" indent="-274320">
              <a:spcBef>
                <a:spcPts val="0"/>
              </a:spcBef>
              <a:buFont typeface="Wingdings" panose="05000000000000000000" pitchFamily="2" charset="2"/>
              <a:buChar char="Ø"/>
            </a:pPr>
            <a:r>
              <a:rPr lang="en-US" sz="2400" dirty="0">
                <a:latin typeface="Georgia" panose="02040502050405020303" pitchFamily="18" charset="0"/>
                <a:cs typeface="Times New Roman" panose="02020603050405020304" pitchFamily="18" charset="0"/>
              </a:rPr>
              <a:t>Motion to Extend Time to File Schedules and Statements</a:t>
            </a:r>
          </a:p>
          <a:p>
            <a:pPr marL="548640" lvl="1" indent="-274320">
              <a:spcBef>
                <a:spcPts val="0"/>
              </a:spcBef>
              <a:buFont typeface="Wingdings" panose="05000000000000000000" pitchFamily="2" charset="2"/>
              <a:buChar char="Ø"/>
            </a:pPr>
            <a:r>
              <a:rPr lang="en-US" sz="2400" dirty="0">
                <a:latin typeface="Georgia" panose="02040502050405020303" pitchFamily="18" charset="0"/>
                <a:ea typeface="Calibri" panose="020F0502020204030204" pitchFamily="34" charset="0"/>
                <a:cs typeface="Times New Roman" panose="02020603050405020304" pitchFamily="18" charset="0"/>
              </a:rPr>
              <a:t>Sections 521(i) and 1116(3)</a:t>
            </a:r>
          </a:p>
          <a:p>
            <a:pPr marL="548640" lvl="1" indent="-274320">
              <a:spcBef>
                <a:spcPts val="0"/>
              </a:spcBef>
              <a:spcAft>
                <a:spcPts val="600"/>
              </a:spcAft>
              <a:buFont typeface="Wingdings" panose="05000000000000000000" pitchFamily="2" charset="2"/>
              <a:buChar char="Ø"/>
            </a:pPr>
            <a:r>
              <a:rPr lang="en-US" sz="2400" dirty="0">
                <a:latin typeface="Georgia" panose="02040502050405020303" pitchFamily="18" charset="0"/>
                <a:cs typeface="Times New Roman" panose="02020603050405020304" pitchFamily="18" charset="0"/>
              </a:rPr>
              <a:t>Bankruptcy Rule 1007(a)(5)</a:t>
            </a:r>
            <a:endParaRPr lang="en-US" sz="2400" dirty="0">
              <a:latin typeface="Georgia" panose="02040502050405020303" pitchFamily="18" charset="0"/>
            </a:endParaRPr>
          </a:p>
        </p:txBody>
      </p:sp>
      <p:pic>
        <p:nvPicPr>
          <p:cNvPr id="3" name="Picture 2" descr="A picture containing text, ground, outdoor, track and field&#10;&#10;Description automatically generated">
            <a:extLst>
              <a:ext uri="{FF2B5EF4-FFF2-40B4-BE49-F238E27FC236}">
                <a16:creationId xmlns:a16="http://schemas.microsoft.com/office/drawing/2014/main" id="{CEDF5C5B-B4D1-425A-B5B0-2CD40F245A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06705" y="2346522"/>
            <a:ext cx="2846048" cy="2468958"/>
          </a:xfrm>
          <a:prstGeom prst="rect">
            <a:avLst/>
          </a:prstGeom>
        </p:spPr>
      </p:pic>
      <p:sp>
        <p:nvSpPr>
          <p:cNvPr id="9" name="Title 1">
            <a:extLst>
              <a:ext uri="{FF2B5EF4-FFF2-40B4-BE49-F238E27FC236}">
                <a16:creationId xmlns:a16="http://schemas.microsoft.com/office/drawing/2014/main" id="{9BE5EEAC-51FC-4FFA-BCCF-9B3B32FDA73C}"/>
              </a:ext>
            </a:extLst>
          </p:cNvPr>
          <p:cNvSpPr txBox="1">
            <a:spLocks/>
          </p:cNvSpPr>
          <p:nvPr/>
        </p:nvSpPr>
        <p:spPr bwMode="auto">
          <a:xfrm>
            <a:off x="581890" y="302348"/>
            <a:ext cx="10972800" cy="84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400" b="0" dirty="0">
                <a:latin typeface="Georgia" panose="02040502050405020303" pitchFamily="18" charset="0"/>
              </a:rPr>
              <a:t>FIRST DAY MOTIONS</a:t>
            </a:r>
          </a:p>
        </p:txBody>
      </p:sp>
    </p:spTree>
    <p:extLst>
      <p:ext uri="{BB962C8B-B14F-4D97-AF65-F5344CB8AC3E}">
        <p14:creationId xmlns:p14="http://schemas.microsoft.com/office/powerpoint/2010/main" val="3706676027"/>
      </p:ext>
    </p:extLst>
  </p:cSld>
  <p:clrMapOvr>
    <a:masterClrMapping/>
  </p:clrMapOvr>
</p:sld>
</file>

<file path=ppt/slides/slide35.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63ADE7-2C3E-4FB1-B57C-31904521C85C}"/>
              </a:ext>
            </a:extLst>
          </p:cNvPr>
          <p:cNvSpPr>
            <a:spLocks noGrp="1"/>
          </p:cNvSpPr>
          <p:nvPr>
            <p:ph type="body" sz="half" idx="2"/>
          </p:nvPr>
        </p:nvSpPr>
        <p:spPr>
          <a:xfrm>
            <a:off x="4530437" y="1356310"/>
            <a:ext cx="7024254" cy="4905305"/>
          </a:xfrm>
        </p:spPr>
        <p:txBody>
          <a:bodyPr/>
          <a:lstStyle/>
          <a:p>
            <a:pPr>
              <a:spcBef>
                <a:spcPts val="0"/>
              </a:spcBef>
              <a:spcAft>
                <a:spcPts val="600"/>
              </a:spcAft>
            </a:pPr>
            <a:r>
              <a:rPr lang="en-US" sz="2400" dirty="0">
                <a:latin typeface="Georgia" panose="02040502050405020303" pitchFamily="18" charset="0"/>
              </a:rPr>
              <a:t>When filing a motion to extend time:</a:t>
            </a:r>
          </a:p>
          <a:p>
            <a:pPr marL="274320" indent="-274320">
              <a:spcBef>
                <a:spcPts val="0"/>
              </a:spcBef>
              <a:buFont typeface="Wingdings" panose="05000000000000000000" pitchFamily="2" charset="2"/>
              <a:buChar char="Ø"/>
            </a:pPr>
            <a:r>
              <a:rPr lang="en-US" altLang="en-US" sz="2400" dirty="0">
                <a:solidFill>
                  <a:prstClr val="black"/>
                </a:solidFill>
                <a:latin typeface="Georgia" panose="02040502050405020303" pitchFamily="18" charset="0"/>
                <a:cs typeface="Times New Roman" panose="02020603050405020304" pitchFamily="18" charset="0"/>
              </a:rPr>
              <a:t>File as soon as possible (</a:t>
            </a:r>
            <a:r>
              <a:rPr lang="en-US" altLang="en-US" sz="2400" i="1" dirty="0">
                <a:solidFill>
                  <a:prstClr val="black"/>
                </a:solidFill>
                <a:latin typeface="Georgia" panose="02040502050405020303" pitchFamily="18" charset="0"/>
                <a:cs typeface="Times New Roman" panose="02020603050405020304" pitchFamily="18" charset="0"/>
              </a:rPr>
              <a:t>i.e.</a:t>
            </a:r>
            <a:r>
              <a:rPr lang="en-US" altLang="en-US" sz="2400" dirty="0">
                <a:solidFill>
                  <a:prstClr val="black"/>
                </a:solidFill>
                <a:latin typeface="Georgia" panose="02040502050405020303" pitchFamily="18" charset="0"/>
                <a:cs typeface="Times New Roman" panose="02020603050405020304" pitchFamily="18" charset="0"/>
              </a:rPr>
              <a:t>, well before deadline you want to extend);</a:t>
            </a:r>
          </a:p>
          <a:p>
            <a:pPr marL="274320" indent="-274320">
              <a:spcBef>
                <a:spcPts val="0"/>
              </a:spcBef>
              <a:buFont typeface="Wingdings" panose="05000000000000000000" pitchFamily="2" charset="2"/>
              <a:buChar char="Ø"/>
            </a:pPr>
            <a:r>
              <a:rPr lang="en-US" sz="2400" dirty="0">
                <a:solidFill>
                  <a:prstClr val="black"/>
                </a:solidFill>
                <a:latin typeface="Georgia" panose="02040502050405020303" pitchFamily="18" charset="0"/>
                <a:cs typeface="Times New Roman" panose="02020603050405020304" pitchFamily="18" charset="0"/>
              </a:rPr>
              <a:t>Be specific as to the relief sought (</a:t>
            </a:r>
            <a:r>
              <a:rPr lang="en-US" sz="2400" i="1" dirty="0">
                <a:solidFill>
                  <a:prstClr val="black"/>
                </a:solidFill>
                <a:latin typeface="Georgia" panose="02040502050405020303" pitchFamily="18" charset="0"/>
                <a:cs typeface="Times New Roman" panose="02020603050405020304" pitchFamily="18" charset="0"/>
              </a:rPr>
              <a:t>i.e.</a:t>
            </a:r>
            <a:r>
              <a:rPr lang="en-US" sz="2400" dirty="0">
                <a:solidFill>
                  <a:prstClr val="black"/>
                </a:solidFill>
                <a:latin typeface="Georgia" panose="02040502050405020303" pitchFamily="18" charset="0"/>
                <a:cs typeface="Times New Roman" panose="02020603050405020304" pitchFamily="18" charset="0"/>
              </a:rPr>
              <a:t>, requested date);</a:t>
            </a:r>
          </a:p>
          <a:p>
            <a:pPr marL="274320" indent="-274320">
              <a:spcBef>
                <a:spcPts val="0"/>
              </a:spcBef>
              <a:buFont typeface="Wingdings" panose="05000000000000000000" pitchFamily="2" charset="2"/>
              <a:buChar char="Ø"/>
            </a:pPr>
            <a:r>
              <a:rPr lang="en-US" sz="2400" dirty="0">
                <a:solidFill>
                  <a:prstClr val="black"/>
                </a:solidFill>
                <a:latin typeface="Georgia" panose="02040502050405020303" pitchFamily="18" charset="0"/>
                <a:cs typeface="Times New Roman" panose="02020603050405020304" pitchFamily="18" charset="0"/>
              </a:rPr>
              <a:t>Be reasonable and try to request a new date that does not adversely impact other deadlines;</a:t>
            </a:r>
          </a:p>
          <a:p>
            <a:pPr marL="274320" indent="-274320">
              <a:spcBef>
                <a:spcPts val="0"/>
              </a:spcBef>
              <a:buFont typeface="Wingdings" panose="05000000000000000000" pitchFamily="2" charset="2"/>
              <a:buChar char="Ø"/>
            </a:pPr>
            <a:r>
              <a:rPr lang="en-US" sz="2400" dirty="0">
                <a:solidFill>
                  <a:prstClr val="black"/>
                </a:solidFill>
                <a:latin typeface="Georgia" panose="02040502050405020303" pitchFamily="18" charset="0"/>
                <a:cs typeface="Times New Roman" panose="02020603050405020304" pitchFamily="18" charset="0"/>
              </a:rPr>
              <a:t>File early enough that opposing counsel has time to respond; and</a:t>
            </a:r>
          </a:p>
          <a:p>
            <a:pPr marL="274320" indent="-274320">
              <a:spcBef>
                <a:spcPts val="0"/>
              </a:spcBef>
              <a:buFont typeface="Wingdings" panose="05000000000000000000" pitchFamily="2" charset="2"/>
              <a:buChar char="Ø"/>
            </a:pPr>
            <a:r>
              <a:rPr lang="en-US" altLang="en-US" sz="2400" dirty="0">
                <a:solidFill>
                  <a:prstClr val="black"/>
                </a:solidFill>
                <a:latin typeface="Georgia" panose="02040502050405020303" pitchFamily="18" charset="0"/>
                <a:cs typeface="Times New Roman" panose="02020603050405020304" pitchFamily="18" charset="0"/>
              </a:rPr>
              <a:t>Attempt to obtain consent of opposing party (it increases the</a:t>
            </a:r>
            <a:r>
              <a:rPr lang="en-US" altLang="en-US" sz="2400" dirty="0">
                <a:solidFill>
                  <a:prstClr val="black"/>
                </a:solidFill>
                <a:latin typeface="Georgia" panose="02040502050405020303" pitchFamily="18" charset="0"/>
                <a:cs typeface="Times New Roman" panose="02020603050405020304" pitchFamily="18" charset="0"/>
                <a:sym typeface="Wingdings" panose="05000000000000000000" pitchFamily="2" charset="2"/>
              </a:rPr>
              <a:t> odds of expeditious consideration and approval if requirements are met).</a:t>
            </a:r>
            <a:endParaRPr lang="en-US" altLang="en-US" sz="2400" dirty="0">
              <a:solidFill>
                <a:prstClr val="black"/>
              </a:solidFill>
              <a:latin typeface="Georgia" panose="02040502050405020303" pitchFamily="18" charset="0"/>
              <a:cs typeface="Times New Roman" panose="02020603050405020304" pitchFamily="18" charset="0"/>
            </a:endParaRPr>
          </a:p>
          <a:p>
            <a:pPr marL="274320" indent="-274320">
              <a:spcBef>
                <a:spcPts val="0"/>
              </a:spcBef>
              <a:buFont typeface="Wingdings" panose="05000000000000000000" pitchFamily="2" charset="2"/>
              <a:buChar char="Ø"/>
            </a:pPr>
            <a:endParaRPr lang="en-US" sz="2400" dirty="0">
              <a:solidFill>
                <a:prstClr val="black"/>
              </a:solidFill>
              <a:latin typeface="Georgia" panose="02040502050405020303" pitchFamily="18" charset="0"/>
              <a:cs typeface="Times New Roman" panose="02020603050405020304" pitchFamily="18" charset="0"/>
            </a:endParaRPr>
          </a:p>
          <a:p>
            <a:pPr marL="274320" indent="-274320">
              <a:spcBef>
                <a:spcPts val="0"/>
              </a:spcBef>
              <a:buFont typeface="Wingdings" panose="05000000000000000000" pitchFamily="2" charset="2"/>
              <a:buChar char="Ø"/>
            </a:pPr>
            <a:endParaRPr lang="en-US" sz="2400" dirty="0">
              <a:latin typeface="Georgia" panose="02040502050405020303"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BE5EEAC-51FC-4FFA-BCCF-9B3B32FDA73C}"/>
              </a:ext>
            </a:extLst>
          </p:cNvPr>
          <p:cNvSpPr txBox="1">
            <a:spLocks/>
          </p:cNvSpPr>
          <p:nvPr/>
        </p:nvSpPr>
        <p:spPr bwMode="auto">
          <a:xfrm>
            <a:off x="581890" y="302348"/>
            <a:ext cx="10972800" cy="84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400" b="0" dirty="0">
                <a:latin typeface="Georgia" panose="02040502050405020303" pitchFamily="18" charset="0"/>
              </a:rPr>
              <a:t>MOTIONS TO EXTEND TIME</a:t>
            </a:r>
          </a:p>
        </p:txBody>
      </p:sp>
      <p:pic>
        <p:nvPicPr>
          <p:cNvPr id="6" name="Picture 2" descr="Sea of hands in the middle">
            <a:extLst>
              <a:ext uri="{FF2B5EF4-FFF2-40B4-BE49-F238E27FC236}">
                <a16:creationId xmlns:a16="http://schemas.microsoft.com/office/drawing/2014/main" id="{AC4BF61D-9838-4673-9236-5AF5C1FF8D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573" y="2121332"/>
            <a:ext cx="4013625" cy="306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5777202"/>
      </p:ext>
    </p:extLst>
  </p:cSld>
  <p:clrMapOvr>
    <a:masterClrMapping/>
  </p:clrMapOvr>
</p:sld>
</file>

<file path=ppt/slides/slide36.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63ADE7-2C3E-4FB1-B57C-31904521C85C}"/>
              </a:ext>
            </a:extLst>
          </p:cNvPr>
          <p:cNvSpPr>
            <a:spLocks noGrp="1"/>
          </p:cNvSpPr>
          <p:nvPr>
            <p:ph type="body" sz="half" idx="2"/>
          </p:nvPr>
        </p:nvSpPr>
        <p:spPr>
          <a:xfrm>
            <a:off x="366403" y="1467150"/>
            <a:ext cx="6242216" cy="4266475"/>
          </a:xfrm>
        </p:spPr>
        <p:txBody>
          <a:bodyPr/>
          <a:lstStyle/>
          <a:p>
            <a:pPr>
              <a:spcBef>
                <a:spcPts val="0"/>
              </a:spcBef>
              <a:spcAft>
                <a:spcPts val="0"/>
              </a:spcAft>
            </a:pPr>
            <a:r>
              <a:rPr lang="en-US" sz="2400" dirty="0">
                <a:latin typeface="Georgia" panose="02040502050405020303" pitchFamily="18" charset="0"/>
              </a:rPr>
              <a:t>Bankruptcy Rule 9006(b)(1) provides </a:t>
            </a:r>
            <a:r>
              <a:rPr lang="en-US" altLang="en-US" sz="2400" dirty="0">
                <a:solidFill>
                  <a:prstClr val="black"/>
                </a:solidFill>
                <a:latin typeface="Georgia" panose="02040502050405020303" pitchFamily="18" charset="0"/>
                <a:cs typeface="Times New Roman" panose="02020603050405020304" pitchFamily="18" charset="0"/>
              </a:rPr>
              <a:t>“the court for cause may at any time in its discretion” extend time:</a:t>
            </a:r>
          </a:p>
          <a:p>
            <a:pPr marL="548640" indent="-274320">
              <a:spcBef>
                <a:spcPts val="0"/>
              </a:spcBef>
              <a:buFont typeface="Wingdings" panose="05000000000000000000" pitchFamily="2" charset="2"/>
              <a:buChar char="Ø"/>
            </a:pPr>
            <a:r>
              <a:rPr lang="en-US" altLang="en-US" sz="2400" dirty="0">
                <a:solidFill>
                  <a:prstClr val="black"/>
                </a:solidFill>
                <a:latin typeface="Georgia" panose="02040502050405020303" pitchFamily="18" charset="0"/>
                <a:cs typeface="Times New Roman" panose="02020603050405020304" pitchFamily="18" charset="0"/>
              </a:rPr>
              <a:t>for any reasons before the deadline has passed; and</a:t>
            </a:r>
          </a:p>
          <a:p>
            <a:pPr marL="548640" indent="-274320">
              <a:spcBef>
                <a:spcPts val="0"/>
              </a:spcBef>
              <a:spcAft>
                <a:spcPts val="600"/>
              </a:spcAft>
              <a:buFont typeface="Wingdings" panose="05000000000000000000" pitchFamily="2" charset="2"/>
              <a:buChar char="Ø"/>
            </a:pPr>
            <a:r>
              <a:rPr lang="en-US" altLang="en-US" sz="2400" dirty="0">
                <a:solidFill>
                  <a:prstClr val="black"/>
                </a:solidFill>
                <a:latin typeface="Georgia" panose="02040502050405020303" pitchFamily="18" charset="0"/>
                <a:cs typeface="Times New Roman" panose="02020603050405020304" pitchFamily="18" charset="0"/>
              </a:rPr>
              <a:t>only if there was excusable neglect after the deadline has passed.</a:t>
            </a:r>
            <a:endParaRPr lang="en-US" sz="2400" dirty="0">
              <a:solidFill>
                <a:prstClr val="black"/>
              </a:solidFill>
              <a:latin typeface="Georgia" panose="02040502050405020303" pitchFamily="18" charset="0"/>
              <a:cs typeface="Times New Roman" panose="02020603050405020304" pitchFamily="18" charset="0"/>
            </a:endParaRPr>
          </a:p>
          <a:p>
            <a:pPr>
              <a:spcBef>
                <a:spcPts val="0"/>
              </a:spcBef>
            </a:pPr>
            <a:endParaRPr lang="en-US" sz="2400" dirty="0">
              <a:solidFill>
                <a:prstClr val="black"/>
              </a:solidFill>
              <a:latin typeface="Georgia" panose="02040502050405020303" pitchFamily="18" charset="0"/>
              <a:cs typeface="Times New Roman" panose="02020603050405020304" pitchFamily="18" charset="0"/>
            </a:endParaRPr>
          </a:p>
          <a:p>
            <a:pPr>
              <a:spcBef>
                <a:spcPts val="0"/>
              </a:spcBef>
            </a:pPr>
            <a:r>
              <a:rPr lang="en-US" sz="2400" dirty="0">
                <a:solidFill>
                  <a:prstClr val="black"/>
                </a:solidFill>
                <a:latin typeface="Georgia" panose="02040502050405020303" pitchFamily="18" charset="0"/>
                <a:cs typeface="Times New Roman" panose="02020603050405020304" pitchFamily="18" charset="0"/>
              </a:rPr>
              <a:t>Bankruptcy Rule 4003(b)(1) requires the movant make the request before the deadline and show cause.</a:t>
            </a:r>
            <a:endParaRPr lang="en-US" sz="1800" dirty="0">
              <a:latin typeface="Georgia" panose="02040502050405020303"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BE5EEAC-51FC-4FFA-BCCF-9B3B32FDA73C}"/>
              </a:ext>
            </a:extLst>
          </p:cNvPr>
          <p:cNvSpPr txBox="1">
            <a:spLocks/>
          </p:cNvSpPr>
          <p:nvPr/>
        </p:nvSpPr>
        <p:spPr bwMode="auto">
          <a:xfrm>
            <a:off x="581890" y="302348"/>
            <a:ext cx="10972800" cy="84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400" b="0" dirty="0">
                <a:latin typeface="Georgia" panose="02040502050405020303" pitchFamily="18" charset="0"/>
              </a:rPr>
              <a:t>MOTIONS TO EXTEND TIME</a:t>
            </a:r>
          </a:p>
        </p:txBody>
      </p:sp>
      <p:pic>
        <p:nvPicPr>
          <p:cNvPr id="5" name="Picture 2" descr="Alarm clocks with mouths">
            <a:extLst>
              <a:ext uri="{FF2B5EF4-FFF2-40B4-BE49-F238E27FC236}">
                <a16:creationId xmlns:a16="http://schemas.microsoft.com/office/drawing/2014/main" id="{8E497FB0-96CD-4A44-8EAD-FCA2294033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8619" y="1502213"/>
            <a:ext cx="4793069" cy="412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27184"/>
      </p:ext>
    </p:extLst>
  </p:cSld>
  <p:clrMapOvr>
    <a:masterClrMapping/>
  </p:clrMapOvr>
</p:sld>
</file>

<file path=ppt/slides/slide37.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063ADE7-2C3E-4FB1-B57C-31904521C85C}"/>
              </a:ext>
            </a:extLst>
          </p:cNvPr>
          <p:cNvSpPr>
            <a:spLocks noGrp="1"/>
          </p:cNvSpPr>
          <p:nvPr>
            <p:ph type="body" sz="half" idx="2"/>
          </p:nvPr>
        </p:nvSpPr>
        <p:spPr>
          <a:xfrm>
            <a:off x="366402" y="1467151"/>
            <a:ext cx="7309015" cy="4531868"/>
          </a:xfrm>
        </p:spPr>
        <p:txBody>
          <a:bodyPr/>
          <a:lstStyle/>
          <a:p>
            <a:pPr>
              <a:spcBef>
                <a:spcPts val="0"/>
              </a:spcBef>
              <a:spcAft>
                <a:spcPts val="0"/>
              </a:spcAft>
            </a:pPr>
            <a:r>
              <a:rPr lang="en-US" sz="2200" dirty="0">
                <a:latin typeface="Georgia" panose="02040502050405020303" pitchFamily="18" charset="0"/>
              </a:rPr>
              <a:t>The Bankruptcy Rules limit the Court’s discretion to extend deadlines</a:t>
            </a:r>
            <a:r>
              <a:rPr lang="en-US" altLang="en-US" sz="2200" dirty="0">
                <a:solidFill>
                  <a:prstClr val="black"/>
                </a:solidFill>
                <a:latin typeface="Georgia" panose="02040502050405020303" pitchFamily="18" charset="0"/>
                <a:cs typeface="Times New Roman" panose="02020603050405020304" pitchFamily="18" charset="0"/>
              </a:rPr>
              <a:t>:</a:t>
            </a:r>
          </a:p>
          <a:p>
            <a:pPr marL="274320" indent="-274320">
              <a:spcBef>
                <a:spcPts val="0"/>
              </a:spcBef>
              <a:buFont typeface="Wingdings" panose="05000000000000000000" pitchFamily="2" charset="2"/>
              <a:buChar char="Ø"/>
            </a:pPr>
            <a:r>
              <a:rPr lang="en-US" altLang="en-US" sz="2200" dirty="0">
                <a:solidFill>
                  <a:prstClr val="black"/>
                </a:solidFill>
                <a:latin typeface="Georgia" panose="02040502050405020303" pitchFamily="18" charset="0"/>
                <a:cs typeface="Times New Roman" panose="02020603050405020304" pitchFamily="18" charset="0"/>
              </a:rPr>
              <a:t>request to extend deadline to object to discharge must be made before the deadline per Bankruptcy Rule 4004(b)(1);</a:t>
            </a:r>
          </a:p>
          <a:p>
            <a:pPr marL="274320" indent="-274320">
              <a:spcBef>
                <a:spcPts val="0"/>
              </a:spcBef>
              <a:buFont typeface="Wingdings" panose="05000000000000000000" pitchFamily="2" charset="2"/>
              <a:buChar char="Ø"/>
            </a:pPr>
            <a:r>
              <a:rPr lang="en-US" altLang="en-US" sz="2200" dirty="0">
                <a:solidFill>
                  <a:prstClr val="black"/>
                </a:solidFill>
                <a:latin typeface="Georgia" panose="02040502050405020303" pitchFamily="18" charset="0"/>
                <a:cs typeface="Times New Roman" panose="02020603050405020304" pitchFamily="18" charset="0"/>
              </a:rPr>
              <a:t>request to extend deadline to object to discharge may be made after the deadline only if there are new facts supporting revocation that were learned without time to timely object per Bankruptcy Rule 4004(b)(2); and</a:t>
            </a:r>
          </a:p>
          <a:p>
            <a:pPr marL="274320" indent="-274320">
              <a:spcBef>
                <a:spcPts val="0"/>
              </a:spcBef>
              <a:buFont typeface="Wingdings" panose="05000000000000000000" pitchFamily="2" charset="2"/>
              <a:buChar char="Ø"/>
            </a:pPr>
            <a:r>
              <a:rPr lang="en-US" altLang="en-US" sz="2200" dirty="0">
                <a:solidFill>
                  <a:prstClr val="black"/>
                </a:solidFill>
                <a:latin typeface="Georgia" panose="02040502050405020303" pitchFamily="18" charset="0"/>
                <a:cs typeface="Times New Roman" panose="02020603050405020304" pitchFamily="18" charset="0"/>
              </a:rPr>
              <a:t>request to extend deadline to file complaint to determine dischargeability of debt must be made before deadline and must show cause per Bankruptcy Rule 4007(c).</a:t>
            </a:r>
            <a:endParaRPr lang="en-US" sz="2200" dirty="0">
              <a:solidFill>
                <a:prstClr val="black"/>
              </a:solidFill>
              <a:latin typeface="Georgia" panose="02040502050405020303"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9BE5EEAC-51FC-4FFA-BCCF-9B3B32FDA73C}"/>
              </a:ext>
            </a:extLst>
          </p:cNvPr>
          <p:cNvSpPr txBox="1">
            <a:spLocks/>
          </p:cNvSpPr>
          <p:nvPr/>
        </p:nvSpPr>
        <p:spPr bwMode="auto">
          <a:xfrm>
            <a:off x="581890" y="302348"/>
            <a:ext cx="10972800" cy="847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2000" b="1"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r>
              <a:rPr lang="en-US" sz="4400" b="0" dirty="0">
                <a:latin typeface="Georgia" panose="02040502050405020303" pitchFamily="18" charset="0"/>
              </a:rPr>
              <a:t>MOTIONS TO EXTEND TIME</a:t>
            </a:r>
          </a:p>
        </p:txBody>
      </p:sp>
      <p:pic>
        <p:nvPicPr>
          <p:cNvPr id="3" name="Picture 2" descr="Circle&#10;&#10;Description automatically generated">
            <a:extLst>
              <a:ext uri="{FF2B5EF4-FFF2-40B4-BE49-F238E27FC236}">
                <a16:creationId xmlns:a16="http://schemas.microsoft.com/office/drawing/2014/main" id="{EE04ADD4-67B1-4908-91E6-32BDD1190E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3605" y="1862524"/>
            <a:ext cx="3284353" cy="3687151"/>
          </a:xfrm>
          <a:prstGeom prst="rect">
            <a:avLst/>
          </a:prstGeom>
        </p:spPr>
      </p:pic>
    </p:spTree>
    <p:extLst>
      <p:ext uri="{BB962C8B-B14F-4D97-AF65-F5344CB8AC3E}">
        <p14:creationId xmlns:p14="http://schemas.microsoft.com/office/powerpoint/2010/main" val="3049136229"/>
      </p:ext>
    </p:extLst>
  </p:cSld>
  <p:clrMapOvr>
    <a:masterClrMapping/>
  </p:clrMapOvr>
</p:sld>
</file>

<file path=ppt/slides/slide38.xml><?xml version="1.0" encoding="utf-8"?>
<p:sld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10">
            <a:extLst>
              <a:ext uri="{FF2B5EF4-FFF2-40B4-BE49-F238E27FC236}">
                <a16:creationId xmlns:a16="http://schemas.microsoft.com/office/drawing/2014/main" id="{1E61A5ED-0BD9-4D3C-985F-4C49CEA651E8}"/>
              </a:ext>
            </a:extLst>
          </p:cNvPr>
          <p:cNvSpPr>
            <a:spLocks noGrp="1"/>
          </p:cNvSpPr>
          <p:nvPr>
            <p:ph sz="half" idx="2"/>
          </p:nvPr>
        </p:nvSpPr>
        <p:spPr>
          <a:xfrm>
            <a:off x="3131565" y="1389927"/>
            <a:ext cx="7868944" cy="4938715"/>
          </a:xfrm>
        </p:spPr>
        <p:txBody>
          <a:bodyPr/>
          <a:lstStyle/>
          <a:p>
            <a:pPr marL="0" indent="0">
              <a:spcBef>
                <a:spcPts val="0"/>
              </a:spcBef>
              <a:buNone/>
              <a:defRPr/>
            </a:pPr>
            <a:r>
              <a:rPr lang="en-US" sz="2400" dirty="0">
                <a:cs typeface="Times New Roman" pitchFamily="18" charset="0"/>
              </a:rPr>
              <a:t>Affidavits, generally:</a:t>
            </a:r>
          </a:p>
          <a:p>
            <a:pPr marL="274320" indent="-274320">
              <a:spcBef>
                <a:spcPts val="0"/>
              </a:spcBef>
              <a:buFont typeface="Wingdings" panose="05000000000000000000" pitchFamily="2" charset="2"/>
              <a:buChar char="Ø"/>
              <a:defRPr/>
            </a:pPr>
            <a:r>
              <a:rPr lang="en-US" sz="2400" dirty="0">
                <a:cs typeface="Times New Roman" pitchFamily="18" charset="0"/>
              </a:rPr>
              <a:t>use liberally when evidence is required to sustain burden; and</a:t>
            </a:r>
          </a:p>
          <a:p>
            <a:pPr marL="274320" indent="-274320">
              <a:spcBef>
                <a:spcPts val="0"/>
              </a:spcBef>
              <a:buFont typeface="Wingdings" panose="05000000000000000000" pitchFamily="2" charset="2"/>
              <a:buChar char="Ø"/>
              <a:defRPr/>
            </a:pPr>
            <a:r>
              <a:rPr lang="en-US" sz="2400" dirty="0">
                <a:cs typeface="Times New Roman" pitchFamily="18" charset="0"/>
              </a:rPr>
              <a:t>ensure proper form of attestation.</a:t>
            </a:r>
          </a:p>
          <a:p>
            <a:pPr marL="274320" indent="-274320">
              <a:spcBef>
                <a:spcPts val="0"/>
              </a:spcBef>
              <a:buFont typeface="Wingdings" panose="05000000000000000000" pitchFamily="2" charset="2"/>
              <a:buChar char="Ø"/>
              <a:defRPr/>
            </a:pPr>
            <a:endParaRPr lang="en-US" sz="2400" dirty="0">
              <a:cs typeface="Times New Roman" pitchFamily="18" charset="0"/>
            </a:endParaRPr>
          </a:p>
          <a:p>
            <a:pPr marL="0" indent="0">
              <a:spcBef>
                <a:spcPts val="0"/>
              </a:spcBef>
              <a:buNone/>
              <a:defRPr/>
            </a:pPr>
            <a:r>
              <a:rPr lang="en-US" sz="2400" dirty="0">
                <a:cs typeface="Times New Roman" pitchFamily="18" charset="0"/>
              </a:rPr>
              <a:t>Affidavits in support of objections to claims:</a:t>
            </a:r>
          </a:p>
          <a:p>
            <a:pPr marL="274320" indent="-274320">
              <a:spcBef>
                <a:spcPts val="0"/>
              </a:spcBef>
              <a:buFont typeface="Wingdings" panose="05000000000000000000" pitchFamily="2" charset="2"/>
              <a:buChar char="Ø"/>
              <a:defRPr/>
            </a:pPr>
            <a:r>
              <a:rPr lang="en-US" sz="2400" dirty="0">
                <a:cs typeface="Times New Roman" pitchFamily="18" charset="0"/>
              </a:rPr>
              <a:t>proof of claim is </a:t>
            </a:r>
            <a:r>
              <a:rPr lang="en-US" sz="2400" i="1" dirty="0">
                <a:cs typeface="Times New Roman" pitchFamily="18" charset="0"/>
              </a:rPr>
              <a:t>prima facie </a:t>
            </a:r>
            <a:r>
              <a:rPr lang="en-US" sz="2400" dirty="0">
                <a:cs typeface="Times New Roman" pitchFamily="18" charset="0"/>
              </a:rPr>
              <a:t>evidence of validity and amount if properly filed (see Section 502 and Bankruptcy Rule 3001(f)); and</a:t>
            </a:r>
          </a:p>
          <a:p>
            <a:pPr marL="274320" indent="-274320">
              <a:spcBef>
                <a:spcPts val="0"/>
              </a:spcBef>
              <a:buFont typeface="Wingdings" panose="05000000000000000000" pitchFamily="2" charset="2"/>
              <a:buChar char="Ø"/>
              <a:defRPr/>
            </a:pPr>
            <a:r>
              <a:rPr lang="en-US" sz="2400" dirty="0"/>
              <a:t>burden shifts to objecting party to rebut validity with evidence and creditor has ultimate burden of proving claim by preponderance of evidence (</a:t>
            </a:r>
            <a:r>
              <a:rPr lang="en-US" sz="2400" i="1" dirty="0"/>
              <a:t>In re Harford Sands Inc.</a:t>
            </a:r>
            <a:r>
              <a:rPr lang="en-US" sz="2400" dirty="0"/>
              <a:t>, 372 F.3d 637, 640 (4th Cir. 2004)).</a:t>
            </a:r>
          </a:p>
          <a:p>
            <a:pPr marL="274320" indent="-274320">
              <a:spcBef>
                <a:spcPts val="0"/>
              </a:spcBef>
              <a:buFont typeface="Wingdings" panose="05000000000000000000" pitchFamily="2" charset="2"/>
              <a:buChar char="Ø"/>
              <a:defRPr/>
            </a:pPr>
            <a:endParaRPr lang="en-US" sz="2400" dirty="0">
              <a:cs typeface="Times New Roman" pitchFamily="18" charset="0"/>
            </a:endParaRPr>
          </a:p>
        </p:txBody>
      </p:sp>
      <p:sp>
        <p:nvSpPr>
          <p:cNvPr id="12292" name="Slide Number Placeholder 12">
            <a:extLst>
              <a:ext uri="{FF2B5EF4-FFF2-40B4-BE49-F238E27FC236}">
                <a16:creationId xmlns:a16="http://schemas.microsoft.com/office/drawing/2014/main" id="{C2910D14-7F00-4987-91AA-51E7A58EA3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E629D645-2AC5-4585-965C-3A5C67AFB9EA}" type="slidenum">
              <a:rPr lang="en-US" altLang="en-US" sz="1200">
                <a:solidFill>
                  <a:srgbClr val="898989"/>
                </a:solidFill>
              </a:rPr>
              <a:pPr fontAlgn="base">
                <a:spcBef>
                  <a:spcPct val="0"/>
                </a:spcBef>
                <a:spcAft>
                  <a:spcPct val="0"/>
                </a:spcAft>
                <a:buNone/>
              </a:pPr>
              <a:t>38</a:t>
            </a:fld>
            <a:endParaRPr lang="en-US" altLang="en-US" sz="1200" dirty="0">
              <a:solidFill>
                <a:srgbClr val="898989"/>
              </a:solidFill>
            </a:endParaRPr>
          </a:p>
        </p:txBody>
      </p:sp>
      <p:pic>
        <p:nvPicPr>
          <p:cNvPr id="12293" name="Picture 2" descr="C:\Users\mjmon\AppData\Local\Microsoft\Windows\INetCache\IE\QXDDV4ZV\Swear_Jar[1].jpg">
            <a:extLst>
              <a:ext uri="{FF2B5EF4-FFF2-40B4-BE49-F238E27FC236}">
                <a16:creationId xmlns:a16="http://schemas.microsoft.com/office/drawing/2014/main" id="{9C62C3AA-FDE1-4B9E-8259-0C2EC5E48D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584" y="2299421"/>
            <a:ext cx="2639725" cy="26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1AAA5B0-31AD-4F9B-BB64-694541DD78B4}"/>
              </a:ext>
            </a:extLst>
          </p:cNvPr>
          <p:cNvSpPr>
            <a:spLocks noGrp="1"/>
          </p:cNvSpPr>
          <p:nvPr>
            <p:ph type="title"/>
          </p:nvPr>
        </p:nvSpPr>
        <p:spPr/>
        <p:txBody>
          <a:bodyPr/>
          <a:lstStyle/>
          <a:p>
            <a:r>
              <a:rPr lang="en-US" dirty="0"/>
              <a:t>AFFIDAVITS</a:t>
            </a:r>
          </a:p>
        </p:txBody>
      </p:sp>
    </p:spTree>
  </p:cSld>
  <p:clrMapOvr>
    <a:masterClrMapping/>
  </p:clrMapOvr>
</p:sld>
</file>

<file path=ppt/slides/slide39.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10">
            <a:extLst>
              <a:ext uri="{FF2B5EF4-FFF2-40B4-BE49-F238E27FC236}">
                <a16:creationId xmlns:a16="http://schemas.microsoft.com/office/drawing/2014/main" id="{1E61A5ED-0BD9-4D3C-985F-4C49CEA651E8}"/>
              </a:ext>
            </a:extLst>
          </p:cNvPr>
          <p:cNvSpPr>
            <a:spLocks noGrp="1"/>
          </p:cNvSpPr>
          <p:nvPr>
            <p:ph sz="half" idx="2"/>
          </p:nvPr>
        </p:nvSpPr>
        <p:spPr>
          <a:xfrm>
            <a:off x="374526" y="1389927"/>
            <a:ext cx="8118310" cy="4938715"/>
          </a:xfrm>
        </p:spPr>
        <p:txBody>
          <a:bodyPr/>
          <a:lstStyle/>
          <a:p>
            <a:pPr marL="0" indent="0">
              <a:spcBef>
                <a:spcPts val="0"/>
              </a:spcBef>
              <a:buNone/>
              <a:defRPr/>
            </a:pPr>
            <a:r>
              <a:rPr lang="en-US" sz="2300" dirty="0">
                <a:cs typeface="Times New Roman" pitchFamily="18" charset="0"/>
              </a:rPr>
              <a:t>Affidavits in support of objections to exemptions under Bankruptcy Rule 4003:</a:t>
            </a:r>
          </a:p>
          <a:p>
            <a:pPr marL="274320" indent="-274320">
              <a:spcBef>
                <a:spcPts val="0"/>
              </a:spcBef>
              <a:buFont typeface="Wingdings" panose="05000000000000000000" pitchFamily="2" charset="2"/>
              <a:buChar char="Ø"/>
              <a:defRPr/>
            </a:pPr>
            <a:r>
              <a:rPr lang="en-US" altLang="en-US" sz="2300" dirty="0"/>
              <a:t>“In any hearing under this rule, the objecting party has the burden of proving that the exemptions are not properly claimed. After hearing on notice, the court shall determine the issues presented by the objections.”</a:t>
            </a:r>
            <a:endParaRPr lang="en-US" sz="2300" dirty="0">
              <a:cs typeface="Times New Roman" pitchFamily="18" charset="0"/>
            </a:endParaRPr>
          </a:p>
          <a:p>
            <a:pPr marL="274320" indent="-274320">
              <a:spcBef>
                <a:spcPts val="0"/>
              </a:spcBef>
              <a:buFont typeface="Wingdings" panose="05000000000000000000" pitchFamily="2" charset="2"/>
              <a:buChar char="Ø"/>
              <a:defRPr/>
            </a:pPr>
            <a:endParaRPr lang="en-US" sz="2300" dirty="0">
              <a:cs typeface="Times New Roman" pitchFamily="18" charset="0"/>
            </a:endParaRPr>
          </a:p>
          <a:p>
            <a:pPr marL="0" indent="0">
              <a:spcBef>
                <a:spcPts val="0"/>
              </a:spcBef>
              <a:buNone/>
              <a:defRPr/>
            </a:pPr>
            <a:r>
              <a:rPr lang="en-US" sz="2300" dirty="0">
                <a:cs typeface="Times New Roman" pitchFamily="18" charset="0"/>
              </a:rPr>
              <a:t>Affidavits in support of motions for default judgments under Rule 55 and Bankruptcy Rule 7055:</a:t>
            </a:r>
          </a:p>
          <a:p>
            <a:pPr>
              <a:spcBef>
                <a:spcPts val="0"/>
              </a:spcBef>
              <a:buFont typeface="Wingdings" panose="05000000000000000000" pitchFamily="2" charset="2"/>
              <a:buChar char="Ø"/>
              <a:defRPr/>
            </a:pPr>
            <a:r>
              <a:rPr lang="en-US" sz="2300" dirty="0">
                <a:cs typeface="Times New Roman" pitchFamily="18" charset="0"/>
              </a:rPr>
              <a:t>use to show failure to plead/defend;</a:t>
            </a:r>
          </a:p>
          <a:p>
            <a:pPr>
              <a:spcBef>
                <a:spcPts val="0"/>
              </a:spcBef>
              <a:buFont typeface="Wingdings" panose="05000000000000000000" pitchFamily="2" charset="2"/>
              <a:buChar char="Ø"/>
              <a:defRPr/>
            </a:pPr>
            <a:r>
              <a:rPr lang="en-US" sz="2300" dirty="0">
                <a:cs typeface="Times New Roman" pitchFamily="18" charset="0"/>
              </a:rPr>
              <a:t>use to show amount due; and</a:t>
            </a:r>
          </a:p>
          <a:p>
            <a:pPr>
              <a:spcBef>
                <a:spcPts val="0"/>
              </a:spcBef>
              <a:buFont typeface="Wingdings" panose="05000000000000000000" pitchFamily="2" charset="2"/>
              <a:buChar char="Ø"/>
              <a:defRPr/>
            </a:pPr>
            <a:r>
              <a:rPr lang="en-US" sz="2300" dirty="0">
                <a:cs typeface="Times New Roman" pitchFamily="18" charset="0"/>
              </a:rPr>
              <a:t>use to show individual is not in military (see </a:t>
            </a:r>
            <a:r>
              <a:rPr lang="en-US" sz="2300" dirty="0"/>
              <a:t>Servicemembers Civil Relief Act, 50 U.S.C. §§ 3901-4043).</a:t>
            </a:r>
            <a:endParaRPr lang="en-US" sz="2300" dirty="0">
              <a:cs typeface="Times New Roman" pitchFamily="18" charset="0"/>
            </a:endParaRPr>
          </a:p>
          <a:p>
            <a:pPr marL="274320" indent="-274320">
              <a:spcBef>
                <a:spcPts val="0"/>
              </a:spcBef>
              <a:buFont typeface="Wingdings" panose="05000000000000000000" pitchFamily="2" charset="2"/>
              <a:buChar char="Ø"/>
              <a:defRPr/>
            </a:pPr>
            <a:endParaRPr lang="en-US" sz="2400" dirty="0">
              <a:cs typeface="Times New Roman" pitchFamily="18" charset="0"/>
            </a:endParaRPr>
          </a:p>
        </p:txBody>
      </p:sp>
      <p:sp>
        <p:nvSpPr>
          <p:cNvPr id="12292" name="Slide Number Placeholder 12">
            <a:extLst>
              <a:ext uri="{FF2B5EF4-FFF2-40B4-BE49-F238E27FC236}">
                <a16:creationId xmlns:a16="http://schemas.microsoft.com/office/drawing/2014/main" id="{C2910D14-7F00-4987-91AA-51E7A58EA3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E629D645-2AC5-4585-965C-3A5C67AFB9EA}" type="slidenum">
              <a:rPr lang="en-US" altLang="en-US" sz="1200">
                <a:solidFill>
                  <a:srgbClr val="898989"/>
                </a:solidFill>
              </a:rPr>
              <a:pPr fontAlgn="base">
                <a:spcBef>
                  <a:spcPct val="0"/>
                </a:spcBef>
                <a:spcAft>
                  <a:spcPct val="0"/>
                </a:spcAft>
                <a:buNone/>
              </a:pPr>
              <a:t>39</a:t>
            </a:fld>
            <a:endParaRPr lang="en-US" altLang="en-US" sz="1200" dirty="0">
              <a:solidFill>
                <a:srgbClr val="898989"/>
              </a:solidFill>
            </a:endParaRPr>
          </a:p>
        </p:txBody>
      </p:sp>
      <p:sp>
        <p:nvSpPr>
          <p:cNvPr id="2" name="Title 1">
            <a:extLst>
              <a:ext uri="{FF2B5EF4-FFF2-40B4-BE49-F238E27FC236}">
                <a16:creationId xmlns:a16="http://schemas.microsoft.com/office/drawing/2014/main" id="{D1AAA5B0-31AD-4F9B-BB64-694541DD78B4}"/>
              </a:ext>
            </a:extLst>
          </p:cNvPr>
          <p:cNvSpPr>
            <a:spLocks noGrp="1"/>
          </p:cNvSpPr>
          <p:nvPr>
            <p:ph type="title"/>
          </p:nvPr>
        </p:nvSpPr>
        <p:spPr/>
        <p:txBody>
          <a:bodyPr/>
          <a:lstStyle/>
          <a:p>
            <a:r>
              <a:rPr lang="en-US" dirty="0"/>
              <a:t>AFFIDAVITS</a:t>
            </a:r>
          </a:p>
        </p:txBody>
      </p:sp>
      <p:pic>
        <p:nvPicPr>
          <p:cNvPr id="6" name="Picture 2" descr="C:\Users\mjmon\AppData\Local\Microsoft\Windows\INetCache\IE\CNVS0IHY\phoenixspray[1].png">
            <a:extLst>
              <a:ext uri="{FF2B5EF4-FFF2-40B4-BE49-F238E27FC236}">
                <a16:creationId xmlns:a16="http://schemas.microsoft.com/office/drawing/2014/main" id="{928CED44-E382-4E0E-B38D-12A1E208DC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8144" y="2036618"/>
            <a:ext cx="3015673"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9610771"/>
      </p:ext>
    </p:extLst>
  </p:cSld>
  <p:clrMapOvr>
    <a:masterClrMapping/>
  </p:clrMapOvr>
</p:sld>
</file>

<file path=ppt/slides/slide4.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CHAMBERS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09600" y="1170695"/>
            <a:ext cx="7079673" cy="5049809"/>
          </a:xfrm>
        </p:spPr>
        <p:txBody>
          <a:bodyPr>
            <a:noAutofit/>
          </a:bodyPr>
          <a:lstStyle/>
          <a:p>
            <a:pPr marL="27432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latin typeface="Georgia" panose="02040502050405020303" pitchFamily="18" charset="0"/>
              </a:rPr>
              <a:t>Chambers consists of four individuals:</a:t>
            </a:r>
          </a:p>
          <a:p>
            <a:pPr marL="731520" marR="0" lvl="1"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latin typeface="Georgia" panose="02040502050405020303" pitchFamily="18" charset="0"/>
              </a:rPr>
              <a:t>Judge;</a:t>
            </a:r>
          </a:p>
          <a:p>
            <a:pPr marL="731520" marR="0" lvl="1"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latin typeface="Georgia" panose="02040502050405020303" pitchFamily="18" charset="0"/>
              </a:rPr>
              <a:t>Courtroom Deputy (maintains the hearing calendar, manages hearing exhibits, handles the recording of all hearings, monitors dockets for settlements and continuance requests, and coordinates with attorneys);</a:t>
            </a:r>
          </a:p>
          <a:p>
            <a:pPr marL="731520" marR="0" lvl="1"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latin typeface="Georgia" panose="02040502050405020303" pitchFamily="18" charset="0"/>
              </a:rPr>
              <a:t>Career Law Clerk (assists the Judge with </a:t>
            </a:r>
            <a:r>
              <a:rPr lang="en-US" sz="2000" dirty="0">
                <a:solidFill>
                  <a:prstClr val="black"/>
                </a:solidFill>
              </a:rPr>
              <a:t>preparing</a:t>
            </a:r>
            <a:r>
              <a:rPr kumimoji="0" lang="en-US" sz="2000" i="0" u="none" strike="noStrike" kern="1200" cap="none" spc="0" normalizeH="0" baseline="0" noProof="0" dirty="0">
                <a:ln>
                  <a:noFill/>
                </a:ln>
                <a:solidFill>
                  <a:prstClr val="black"/>
                </a:solidFill>
                <a:effectLst/>
                <a:uLnTx/>
                <a:uFillTx/>
                <a:latin typeface="Georgia" panose="02040502050405020303" pitchFamily="18" charset="0"/>
              </a:rPr>
              <a:t> for hearings, reviewing pleadings and proposed orders, </a:t>
            </a:r>
            <a:r>
              <a:rPr lang="en-US" sz="2000" dirty="0">
                <a:solidFill>
                  <a:prstClr val="black"/>
                </a:solidFill>
              </a:rPr>
              <a:t>drafting</a:t>
            </a:r>
            <a:r>
              <a:rPr kumimoji="0" lang="en-US" sz="2000" i="0" u="none" strike="noStrike" kern="1200" cap="none" spc="0" normalizeH="0" baseline="0" noProof="0" dirty="0">
                <a:ln>
                  <a:noFill/>
                </a:ln>
                <a:solidFill>
                  <a:prstClr val="black"/>
                </a:solidFill>
                <a:effectLst/>
                <a:uLnTx/>
                <a:uFillTx/>
                <a:latin typeface="Georgia" panose="02040502050405020303" pitchFamily="18" charset="0"/>
              </a:rPr>
              <a:t> orders and opinions, conducting research, and observing hearings); and</a:t>
            </a:r>
          </a:p>
          <a:p>
            <a:pPr marL="731520" marR="0" lvl="1"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latin typeface="Georgia" panose="02040502050405020303" pitchFamily="18" charset="0"/>
              </a:rPr>
              <a:t>Judicial Assistant (</a:t>
            </a:r>
            <a:r>
              <a:rPr lang="en-US" sz="2000" dirty="0">
                <a:solidFill>
                  <a:prstClr val="black"/>
                </a:solidFill>
              </a:rPr>
              <a:t>handles administrative matters for Chambers and may share duties with the Courtroom Deputy and the Law Clerk).</a:t>
            </a:r>
            <a:endParaRPr kumimoji="0" lang="en-US" sz="2000" i="0" u="none" strike="noStrike" kern="1200" cap="none" spc="0" normalizeH="0" baseline="0" noProof="0" dirty="0">
              <a:ln>
                <a:noFill/>
              </a:ln>
              <a:solidFill>
                <a:prstClr val="black"/>
              </a:solidFill>
              <a:effectLst/>
              <a:uLnTx/>
              <a:uFillTx/>
              <a:latin typeface="Georgia" panose="02040502050405020303" pitchFamily="18" charset="0"/>
            </a:endParaRPr>
          </a:p>
          <a:p>
            <a:pPr marL="274320" marR="0" lvl="1"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000" i="0" u="none" strike="noStrike" kern="1200" cap="none" spc="0" normalizeH="0" baseline="0" noProof="0" dirty="0">
                <a:ln>
                  <a:noFill/>
                </a:ln>
                <a:solidFill>
                  <a:prstClr val="black"/>
                </a:solidFill>
                <a:effectLst/>
                <a:uLnTx/>
                <a:uFillTx/>
                <a:latin typeface="Georgia" panose="02040502050405020303" pitchFamily="18" charset="0"/>
              </a:rPr>
              <a:t>Some Judges have a career Law Clerk and a term Law Clerk instead of a Law Clerk and a Judicial Assistant.</a:t>
            </a:r>
          </a:p>
        </p:txBody>
      </p:sp>
      <p:pic>
        <p:nvPicPr>
          <p:cNvPr id="6" name="Picture 5" descr="A person with his hand on his chin&#10;&#10;Description automatically generated with medium confidence">
            <a:extLst>
              <a:ext uri="{FF2B5EF4-FFF2-40B4-BE49-F238E27FC236}">
                <a16:creationId xmlns:a16="http://schemas.microsoft.com/office/drawing/2014/main" id="{7B8D50A1-9D88-4B86-918A-C4B8F438E4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6765" y="1148003"/>
            <a:ext cx="3415635" cy="5049810"/>
          </a:xfrm>
          <a:prstGeom prst="rect">
            <a:avLst/>
          </a:prstGeom>
        </p:spPr>
      </p:pic>
    </p:spTree>
    <p:extLst>
      <p:ext uri="{BB962C8B-B14F-4D97-AF65-F5344CB8AC3E}">
        <p14:creationId xmlns:p14="http://schemas.microsoft.com/office/powerpoint/2010/main" val="1539729"/>
      </p:ext>
    </p:extLst>
  </p:cSld>
  <p:clrMapOvr>
    <a:masterClrMapping/>
  </p:clrMapOvr>
</p:sld>
</file>

<file path=ppt/slides/slide40.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10">
            <a:extLst>
              <a:ext uri="{FF2B5EF4-FFF2-40B4-BE49-F238E27FC236}">
                <a16:creationId xmlns:a16="http://schemas.microsoft.com/office/drawing/2014/main" id="{1E61A5ED-0BD9-4D3C-985F-4C49CEA651E8}"/>
              </a:ext>
            </a:extLst>
          </p:cNvPr>
          <p:cNvSpPr>
            <a:spLocks noGrp="1"/>
          </p:cNvSpPr>
          <p:nvPr>
            <p:ph sz="half" idx="2"/>
          </p:nvPr>
        </p:nvSpPr>
        <p:spPr>
          <a:xfrm>
            <a:off x="6374227" y="2162899"/>
            <a:ext cx="4726746" cy="3171101"/>
          </a:xfrm>
        </p:spPr>
        <p:txBody>
          <a:bodyPr/>
          <a:lstStyle/>
          <a:p>
            <a:pPr marL="0" indent="0">
              <a:buNone/>
              <a:defRPr/>
            </a:pPr>
            <a:r>
              <a:rPr lang="en-US" sz="2400" dirty="0"/>
              <a:t>When filing a motion to extend the automatic stay:</a:t>
            </a:r>
          </a:p>
          <a:p>
            <a:pPr>
              <a:buFont typeface="Wingdings" panose="05000000000000000000" pitchFamily="2" charset="2"/>
              <a:buChar char="Ø"/>
              <a:defRPr/>
            </a:pPr>
            <a:r>
              <a:rPr lang="en-US" sz="2400" dirty="0"/>
              <a:t>Be mindful of the 30-day statutory deadline under Section 362(c)(3)(B); and</a:t>
            </a:r>
          </a:p>
          <a:p>
            <a:pPr>
              <a:buFont typeface="Wingdings" panose="05000000000000000000" pitchFamily="2" charset="2"/>
              <a:buChar char="Ø"/>
              <a:defRPr/>
            </a:pPr>
            <a:r>
              <a:rPr lang="en-US" sz="2400" dirty="0"/>
              <a:t>File the motion with the petition!</a:t>
            </a:r>
          </a:p>
          <a:p>
            <a:pPr marL="274320" indent="-274320">
              <a:spcBef>
                <a:spcPts val="0"/>
              </a:spcBef>
              <a:buFont typeface="Wingdings" panose="05000000000000000000" pitchFamily="2" charset="2"/>
              <a:buChar char="Ø"/>
              <a:defRPr/>
            </a:pPr>
            <a:endParaRPr lang="en-US" sz="2400" dirty="0">
              <a:cs typeface="Times New Roman" pitchFamily="18" charset="0"/>
            </a:endParaRPr>
          </a:p>
        </p:txBody>
      </p:sp>
      <p:sp>
        <p:nvSpPr>
          <p:cNvPr id="12292" name="Slide Number Placeholder 12">
            <a:extLst>
              <a:ext uri="{FF2B5EF4-FFF2-40B4-BE49-F238E27FC236}">
                <a16:creationId xmlns:a16="http://schemas.microsoft.com/office/drawing/2014/main" id="{C2910D14-7F00-4987-91AA-51E7A58EA3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E629D645-2AC5-4585-965C-3A5C67AFB9EA}" type="slidenum">
              <a:rPr lang="en-US" altLang="en-US" sz="1200">
                <a:solidFill>
                  <a:srgbClr val="898989"/>
                </a:solidFill>
              </a:rPr>
              <a:pPr fontAlgn="base">
                <a:spcBef>
                  <a:spcPct val="0"/>
                </a:spcBef>
                <a:spcAft>
                  <a:spcPct val="0"/>
                </a:spcAft>
                <a:buNone/>
              </a:pPr>
              <a:t>40</a:t>
            </a:fld>
            <a:endParaRPr lang="en-US" altLang="en-US" sz="1200" dirty="0">
              <a:solidFill>
                <a:srgbClr val="898989"/>
              </a:solidFill>
            </a:endParaRPr>
          </a:p>
        </p:txBody>
      </p:sp>
      <p:sp>
        <p:nvSpPr>
          <p:cNvPr id="2" name="Title 1">
            <a:extLst>
              <a:ext uri="{FF2B5EF4-FFF2-40B4-BE49-F238E27FC236}">
                <a16:creationId xmlns:a16="http://schemas.microsoft.com/office/drawing/2014/main" id="{D1AAA5B0-31AD-4F9B-BB64-694541DD78B4}"/>
              </a:ext>
            </a:extLst>
          </p:cNvPr>
          <p:cNvSpPr>
            <a:spLocks noGrp="1"/>
          </p:cNvSpPr>
          <p:nvPr>
            <p:ph type="title"/>
          </p:nvPr>
        </p:nvSpPr>
        <p:spPr/>
        <p:txBody>
          <a:bodyPr/>
          <a:lstStyle/>
          <a:p>
            <a:r>
              <a:rPr lang="en-US" dirty="0"/>
              <a:t>MOTIONS TO EXTEND STAY</a:t>
            </a:r>
          </a:p>
        </p:txBody>
      </p:sp>
      <p:pic>
        <p:nvPicPr>
          <p:cNvPr id="7" name="Picture 5" descr="C:\Users\mjmon\AppData\Local\Microsoft\Windows\INetCache\IE\MLWC6GWK\Deadline_extended[1].jpg">
            <a:extLst>
              <a:ext uri="{FF2B5EF4-FFF2-40B4-BE49-F238E27FC236}">
                <a16:creationId xmlns:a16="http://schemas.microsoft.com/office/drawing/2014/main" id="{3BC8A29C-A463-4823-BE24-9D39522EA6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495" y="1659661"/>
            <a:ext cx="5527964" cy="390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3587301"/>
      </p:ext>
    </p:extLst>
  </p:cSld>
  <p:clrMapOvr>
    <a:masterClrMapping/>
  </p:clrMapOvr>
</p:sld>
</file>

<file path=ppt/slides/slide41.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10">
            <a:extLst>
              <a:ext uri="{FF2B5EF4-FFF2-40B4-BE49-F238E27FC236}">
                <a16:creationId xmlns:a16="http://schemas.microsoft.com/office/drawing/2014/main" id="{1E61A5ED-0BD9-4D3C-985F-4C49CEA651E8}"/>
              </a:ext>
            </a:extLst>
          </p:cNvPr>
          <p:cNvSpPr>
            <a:spLocks noGrp="1"/>
          </p:cNvSpPr>
          <p:nvPr>
            <p:ph sz="half" idx="2"/>
          </p:nvPr>
        </p:nvSpPr>
        <p:spPr>
          <a:xfrm>
            <a:off x="374526" y="1473057"/>
            <a:ext cx="7983661" cy="4664509"/>
          </a:xfrm>
        </p:spPr>
        <p:txBody>
          <a:bodyPr/>
          <a:lstStyle/>
          <a:p>
            <a:pPr marL="0" indent="0">
              <a:spcBef>
                <a:spcPts val="0"/>
              </a:spcBef>
              <a:buNone/>
              <a:defRPr/>
            </a:pPr>
            <a:r>
              <a:rPr lang="en-US" sz="2300" dirty="0">
                <a:cs typeface="Times New Roman" pitchFamily="18" charset="0"/>
              </a:rPr>
              <a:t>Bankruptcy Rule 2004:</a:t>
            </a:r>
          </a:p>
          <a:p>
            <a:pPr>
              <a:spcBef>
                <a:spcPts val="0"/>
              </a:spcBef>
              <a:buFont typeface="Wingdings" panose="05000000000000000000" pitchFamily="2" charset="2"/>
              <a:buChar char="Ø"/>
              <a:defRPr/>
            </a:pPr>
            <a:r>
              <a:rPr lang="en-US" sz="2300" dirty="0">
                <a:cs typeface="Times New Roman" pitchFamily="18" charset="0"/>
              </a:rPr>
              <a:t>Rule generally allows a fishing expedition but only with respect to “</a:t>
            </a:r>
            <a:r>
              <a:rPr lang="en-US" sz="2300" dirty="0"/>
              <a:t>the acts, conduct, or property or to the liabilities and financial condition of the debtor, or to any matter which may affect the administration of the debtor's estate, or to the debtor's right to a discharge”;</a:t>
            </a:r>
          </a:p>
          <a:p>
            <a:pPr>
              <a:spcBef>
                <a:spcPts val="0"/>
              </a:spcBef>
              <a:buFont typeface="Wingdings" panose="05000000000000000000" pitchFamily="2" charset="2"/>
              <a:buChar char="Ø"/>
              <a:defRPr/>
            </a:pPr>
            <a:r>
              <a:rPr lang="en-US" sz="2300" dirty="0">
                <a:cs typeface="Times New Roman" pitchFamily="18" charset="0"/>
              </a:rPr>
              <a:t>Rule requires that motion specify basis for examination (cannot simply parrot language of the Rule);</a:t>
            </a:r>
          </a:p>
          <a:p>
            <a:pPr>
              <a:spcBef>
                <a:spcPts val="0"/>
              </a:spcBef>
              <a:buFont typeface="Wingdings" panose="05000000000000000000" pitchFamily="2" charset="2"/>
              <a:buChar char="Ø"/>
              <a:defRPr/>
            </a:pPr>
            <a:r>
              <a:rPr lang="en-US" sz="2300" dirty="0">
                <a:cs typeface="Times New Roman" pitchFamily="18" charset="0"/>
              </a:rPr>
              <a:t>Court’s form order provides extent of relief available; and</a:t>
            </a:r>
          </a:p>
          <a:p>
            <a:pPr>
              <a:spcBef>
                <a:spcPts val="0"/>
              </a:spcBef>
              <a:buFont typeface="Wingdings" panose="05000000000000000000" pitchFamily="2" charset="2"/>
              <a:buChar char="Ø"/>
              <a:defRPr/>
            </a:pPr>
            <a:r>
              <a:rPr lang="en-US" sz="2300" dirty="0">
                <a:cs typeface="Times New Roman" pitchFamily="18" charset="0"/>
              </a:rPr>
              <a:t>Court’s form order references “Document Request attached to the Motion for Examination” so remember to attach document requests to the motion if you want documents.</a:t>
            </a:r>
          </a:p>
        </p:txBody>
      </p:sp>
      <p:sp>
        <p:nvSpPr>
          <p:cNvPr id="12292" name="Slide Number Placeholder 12">
            <a:extLst>
              <a:ext uri="{FF2B5EF4-FFF2-40B4-BE49-F238E27FC236}">
                <a16:creationId xmlns:a16="http://schemas.microsoft.com/office/drawing/2014/main" id="{C2910D14-7F00-4987-91AA-51E7A58EA30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32" indent="-285744">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2971" indent="-228594">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160" indent="-228594">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349" indent="-228594">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537"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726"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8914"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103" indent="-228594"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fld id="{E629D645-2AC5-4585-965C-3A5C67AFB9EA}" type="slidenum">
              <a:rPr lang="en-US" altLang="en-US" sz="1200">
                <a:solidFill>
                  <a:srgbClr val="898989"/>
                </a:solidFill>
              </a:rPr>
              <a:pPr fontAlgn="base">
                <a:spcBef>
                  <a:spcPct val="0"/>
                </a:spcBef>
                <a:spcAft>
                  <a:spcPct val="0"/>
                </a:spcAft>
                <a:buNone/>
              </a:pPr>
              <a:t>41</a:t>
            </a:fld>
            <a:endParaRPr lang="en-US" altLang="en-US" sz="1200" dirty="0">
              <a:solidFill>
                <a:srgbClr val="898989"/>
              </a:solidFill>
            </a:endParaRPr>
          </a:p>
        </p:txBody>
      </p:sp>
      <p:sp>
        <p:nvSpPr>
          <p:cNvPr id="2" name="Title 1">
            <a:extLst>
              <a:ext uri="{FF2B5EF4-FFF2-40B4-BE49-F238E27FC236}">
                <a16:creationId xmlns:a16="http://schemas.microsoft.com/office/drawing/2014/main" id="{D1AAA5B0-31AD-4F9B-BB64-694541DD78B4}"/>
              </a:ext>
            </a:extLst>
          </p:cNvPr>
          <p:cNvSpPr>
            <a:spLocks noGrp="1"/>
          </p:cNvSpPr>
          <p:nvPr>
            <p:ph type="title"/>
          </p:nvPr>
        </p:nvSpPr>
        <p:spPr/>
        <p:txBody>
          <a:bodyPr/>
          <a:lstStyle/>
          <a:p>
            <a:r>
              <a:rPr lang="en-US" dirty="0"/>
              <a:t>RULE 2004 MOTIONS AND ORDERS</a:t>
            </a:r>
          </a:p>
        </p:txBody>
      </p:sp>
      <p:pic>
        <p:nvPicPr>
          <p:cNvPr id="7" name="Picture 6" descr="C:\Users\mjmon\AppData\Local\Microsoft\Windows\INetCache\IE\QXDDV4ZV\court-order[1].jpg">
            <a:extLst>
              <a:ext uri="{FF2B5EF4-FFF2-40B4-BE49-F238E27FC236}">
                <a16:creationId xmlns:a16="http://schemas.microsoft.com/office/drawing/2014/main" id="{80610F9E-1C6A-4C83-B0CE-539D74CA9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187" y="2538848"/>
            <a:ext cx="3113665" cy="255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3796649"/>
      </p:ext>
    </p:extLst>
  </p:cSld>
  <p:clrMapOvr>
    <a:masterClrMapping/>
  </p:clrMapOvr>
</p:sld>
</file>

<file path=ppt/slides/slide42.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0709-EBCD-4D0A-B57B-28664EC9F1DA}"/>
              </a:ext>
            </a:extLst>
          </p:cNvPr>
          <p:cNvSpPr>
            <a:spLocks noGrp="1"/>
          </p:cNvSpPr>
          <p:nvPr>
            <p:ph type="title"/>
          </p:nvPr>
        </p:nvSpPr>
        <p:spPr/>
        <p:txBody>
          <a:bodyPr/>
          <a:lstStyle/>
          <a:p>
            <a:r>
              <a:rPr lang="en-US" dirty="0"/>
              <a:t>VIDEOCONFERENCE HEARINGS</a:t>
            </a:r>
          </a:p>
        </p:txBody>
      </p:sp>
      <p:sp>
        <p:nvSpPr>
          <p:cNvPr id="3" name="Content Placeholder 2">
            <a:extLst>
              <a:ext uri="{FF2B5EF4-FFF2-40B4-BE49-F238E27FC236}">
                <a16:creationId xmlns:a16="http://schemas.microsoft.com/office/drawing/2014/main" id="{B927BEB7-BDFE-4497-AEAD-3F54E4D849CF}"/>
              </a:ext>
            </a:extLst>
          </p:cNvPr>
          <p:cNvSpPr>
            <a:spLocks noGrp="1"/>
          </p:cNvSpPr>
          <p:nvPr>
            <p:ph sz="half" idx="1"/>
          </p:nvPr>
        </p:nvSpPr>
        <p:spPr>
          <a:xfrm>
            <a:off x="471948" y="1417638"/>
            <a:ext cx="10633587" cy="4938715"/>
          </a:xfrm>
        </p:spPr>
        <p:txBody>
          <a:bodyPr/>
          <a:lstStyle/>
          <a:p>
            <a:pPr marL="0" indent="0">
              <a:buNone/>
            </a:pPr>
            <a:r>
              <a:rPr lang="en-US" sz="2400" dirty="0"/>
              <a:t>Prior to a videoconference hearing:</a:t>
            </a:r>
          </a:p>
          <a:p>
            <a:pPr>
              <a:buFont typeface="Wingdings" panose="05000000000000000000" pitchFamily="2" charset="2"/>
              <a:buChar char="Ø"/>
            </a:pPr>
            <a:r>
              <a:rPr lang="en-US" sz="2400" dirty="0"/>
              <a:t>consult the “Videoconference Hearing Protocol” on the Judge’s webpage (ex. </a:t>
            </a:r>
            <a:r>
              <a:rPr lang="en-US" sz="2400" dirty="0">
                <a:hlinkClick r:id="rId2"/>
              </a:rPr>
              <a:t>https://www.mdb.uscourts.gov/judges-info/judge/maria-ellena-chavez-ruark</a:t>
            </a:r>
            <a:r>
              <a:rPr lang="en-US" sz="2400" dirty="0"/>
              <a:t>);</a:t>
            </a:r>
          </a:p>
          <a:p>
            <a:pPr>
              <a:buFont typeface="Wingdings" panose="05000000000000000000" pitchFamily="2" charset="2"/>
              <a:buChar char="Ø"/>
            </a:pPr>
            <a:r>
              <a:rPr lang="en-US" sz="2400" dirty="0"/>
              <a:t>discuss stipulations of facts and objections to exhibits with opposing counsel;</a:t>
            </a:r>
          </a:p>
          <a:p>
            <a:pPr>
              <a:buFont typeface="Wingdings" panose="05000000000000000000" pitchFamily="2" charset="2"/>
              <a:buChar char="Ø"/>
            </a:pPr>
            <a:r>
              <a:rPr lang="en-US" sz="2400" dirty="0"/>
              <a:t>pre-file a witness list and an exhibit list (and attach copies of exhibits);</a:t>
            </a:r>
          </a:p>
          <a:p>
            <a:pPr>
              <a:buFont typeface="Wingdings" panose="05000000000000000000" pitchFamily="2" charset="2"/>
              <a:buChar char="Ø"/>
            </a:pPr>
            <a:r>
              <a:rPr lang="en-US" sz="2400" dirty="0"/>
              <a:t>ensure that your client and witnesses know how to access the Zoom hearing, that they understand they should be in a quiet and safe place for the hearing (ex. not driving), and that they know to mute their audio when not speaking; and</a:t>
            </a:r>
          </a:p>
          <a:p>
            <a:pPr>
              <a:buFont typeface="Wingdings" panose="05000000000000000000" pitchFamily="2" charset="2"/>
              <a:buChar char="Ø"/>
            </a:pPr>
            <a:r>
              <a:rPr lang="en-US" sz="2400" dirty="0"/>
              <a:t>ensure your witnesses have copies of all potential hearing exhibits.</a:t>
            </a:r>
          </a:p>
        </p:txBody>
      </p:sp>
      <p:sp>
        <p:nvSpPr>
          <p:cNvPr id="5" name="Slide Number Placeholder 4">
            <a:extLst>
              <a:ext uri="{FF2B5EF4-FFF2-40B4-BE49-F238E27FC236}">
                <a16:creationId xmlns:a16="http://schemas.microsoft.com/office/drawing/2014/main" id="{BFF8E794-8DED-4929-8391-FD4EA379E7CE}"/>
              </a:ext>
            </a:extLst>
          </p:cNvPr>
          <p:cNvSpPr>
            <a:spLocks noGrp="1"/>
          </p:cNvSpPr>
          <p:nvPr>
            <p:ph type="sldNum" sz="quarter" idx="12"/>
          </p:nvPr>
        </p:nvSpPr>
        <p:spPr/>
        <p:txBody>
          <a:bodyPr/>
          <a:lstStyle/>
          <a:p>
            <a:pPr>
              <a:defRPr/>
            </a:pPr>
            <a:fld id="{99517358-C7DA-48C6-A923-4A7989D8DEA4}" type="slidenum">
              <a:rPr lang="en-US" altLang="en-US" smtClean="0"/>
              <a:pPr>
                <a:defRPr/>
              </a:pPr>
              <a:t>42</a:t>
            </a:fld>
            <a:endParaRPr lang="en-US" altLang="en-US" dirty="0"/>
          </a:p>
        </p:txBody>
      </p:sp>
    </p:spTree>
    <p:extLst>
      <p:ext uri="{BB962C8B-B14F-4D97-AF65-F5344CB8AC3E}">
        <p14:creationId xmlns:p14="http://schemas.microsoft.com/office/powerpoint/2010/main" val="3612731614"/>
      </p:ext>
    </p:extLst>
  </p:cSld>
  <p:clrMapOvr>
    <a:masterClrMapping/>
  </p:clrMapOvr>
</p:sld>
</file>

<file path=ppt/slides/slide43.xml><?xml version="1.0" encoding="utf-8"?>
<p:sld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0709-EBCD-4D0A-B57B-28664EC9F1DA}"/>
              </a:ext>
            </a:extLst>
          </p:cNvPr>
          <p:cNvSpPr>
            <a:spLocks noGrp="1"/>
          </p:cNvSpPr>
          <p:nvPr>
            <p:ph type="title"/>
          </p:nvPr>
        </p:nvSpPr>
        <p:spPr/>
        <p:txBody>
          <a:bodyPr/>
          <a:lstStyle/>
          <a:p>
            <a:r>
              <a:rPr lang="en-US" dirty="0"/>
              <a:t>VIDEOCONFERENCE HEARINGS</a:t>
            </a:r>
          </a:p>
        </p:txBody>
      </p:sp>
      <p:sp>
        <p:nvSpPr>
          <p:cNvPr id="3" name="Content Placeholder 2">
            <a:extLst>
              <a:ext uri="{FF2B5EF4-FFF2-40B4-BE49-F238E27FC236}">
                <a16:creationId xmlns:a16="http://schemas.microsoft.com/office/drawing/2014/main" id="{B927BEB7-BDFE-4497-AEAD-3F54E4D849CF}"/>
              </a:ext>
            </a:extLst>
          </p:cNvPr>
          <p:cNvSpPr>
            <a:spLocks noGrp="1"/>
          </p:cNvSpPr>
          <p:nvPr>
            <p:ph sz="half" idx="1"/>
          </p:nvPr>
        </p:nvSpPr>
        <p:spPr>
          <a:xfrm>
            <a:off x="4350326" y="1459203"/>
            <a:ext cx="7038110" cy="4897150"/>
          </a:xfrm>
        </p:spPr>
        <p:txBody>
          <a:bodyPr/>
          <a:lstStyle/>
          <a:p>
            <a:pPr marL="0" indent="0">
              <a:spcBef>
                <a:spcPts val="0"/>
              </a:spcBef>
              <a:buNone/>
            </a:pPr>
            <a:r>
              <a:rPr lang="en-US" sz="2300" dirty="0"/>
              <a:t>During a videoconference hearing:</a:t>
            </a:r>
          </a:p>
          <a:p>
            <a:pPr>
              <a:spcBef>
                <a:spcPts val="0"/>
              </a:spcBef>
              <a:buFont typeface="Wingdings" panose="05000000000000000000" pitchFamily="2" charset="2"/>
              <a:buChar char="Ø"/>
            </a:pPr>
            <a:r>
              <a:rPr lang="en-US" sz="2300" dirty="0"/>
              <a:t>log in for the hearing at least 10-15 minutes prior to the start time to ensure your audio and video are working properly;</a:t>
            </a:r>
          </a:p>
          <a:p>
            <a:pPr>
              <a:spcBef>
                <a:spcPts val="0"/>
              </a:spcBef>
              <a:buFont typeface="Wingdings" panose="05000000000000000000" pitchFamily="2" charset="2"/>
              <a:buChar char="Ø"/>
            </a:pPr>
            <a:r>
              <a:rPr lang="en-US" sz="2300" dirty="0"/>
              <a:t>ensure your witnesses’ audio and video are working properly so Court can see and hear them and appropriately evaluate their credibility;</a:t>
            </a:r>
          </a:p>
          <a:p>
            <a:pPr>
              <a:spcBef>
                <a:spcPts val="0"/>
              </a:spcBef>
              <a:buFont typeface="Wingdings" panose="05000000000000000000" pitchFamily="2" charset="2"/>
              <a:buChar char="Ø"/>
            </a:pPr>
            <a:r>
              <a:rPr lang="en-US" sz="2300" dirty="0"/>
              <a:t>mute your audio when you are not speaking; and</a:t>
            </a:r>
          </a:p>
          <a:p>
            <a:pPr>
              <a:spcBef>
                <a:spcPts val="0"/>
              </a:spcBef>
              <a:buFont typeface="Wingdings" panose="05000000000000000000" pitchFamily="2" charset="2"/>
              <a:buChar char="Ø"/>
            </a:pPr>
            <a:r>
              <a:rPr lang="en-US" sz="2300" dirty="0"/>
              <a:t>participate in the hearing the same as you would if the hearing were in person (ex. dress appropriately, do not directly address other hearing participants, give full attention to the Court, etc.).</a:t>
            </a:r>
          </a:p>
        </p:txBody>
      </p:sp>
      <p:sp>
        <p:nvSpPr>
          <p:cNvPr id="5" name="Slide Number Placeholder 4">
            <a:extLst>
              <a:ext uri="{FF2B5EF4-FFF2-40B4-BE49-F238E27FC236}">
                <a16:creationId xmlns:a16="http://schemas.microsoft.com/office/drawing/2014/main" id="{BFF8E794-8DED-4929-8391-FD4EA379E7CE}"/>
              </a:ext>
            </a:extLst>
          </p:cNvPr>
          <p:cNvSpPr>
            <a:spLocks noGrp="1"/>
          </p:cNvSpPr>
          <p:nvPr>
            <p:ph type="sldNum" sz="quarter" idx="12"/>
          </p:nvPr>
        </p:nvSpPr>
        <p:spPr/>
        <p:txBody>
          <a:bodyPr/>
          <a:lstStyle/>
          <a:p>
            <a:pPr>
              <a:defRPr/>
            </a:pPr>
            <a:fld id="{99517358-C7DA-48C6-A923-4A7989D8DEA4}" type="slidenum">
              <a:rPr lang="en-US" altLang="en-US" smtClean="0"/>
              <a:pPr>
                <a:defRPr/>
              </a:pPr>
              <a:t>43</a:t>
            </a:fld>
            <a:endParaRPr lang="en-US" altLang="en-US" dirty="0"/>
          </a:p>
        </p:txBody>
      </p:sp>
      <p:pic>
        <p:nvPicPr>
          <p:cNvPr id="3074" name="Picture 2" descr="How to Create a Video Conference Solution with Ant Media Server - Ant Media  Server">
            <a:extLst>
              <a:ext uri="{FF2B5EF4-FFF2-40B4-BE49-F238E27FC236}">
                <a16:creationId xmlns:a16="http://schemas.microsoft.com/office/drawing/2014/main" id="{E7E70D66-84AB-4208-A589-29951DD48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36" y="2362853"/>
            <a:ext cx="3779119" cy="2680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130719"/>
      </p:ext>
    </p:extLst>
  </p:cSld>
  <p:clrMapOvr>
    <a:masterClrMapping/>
  </p:clrMapOvr>
</p:sld>
</file>

<file path=ppt/slides/slide44.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a:extLst>
              <a:ext uri="{FF2B5EF4-FFF2-40B4-BE49-F238E27FC236}">
                <a16:creationId xmlns:a16="http://schemas.microsoft.com/office/drawing/2014/main" id="{C76B1849-1DA9-449B-8C1C-2ED3BB74E4F4}"/>
              </a:ext>
            </a:extLst>
          </p:cNvPr>
          <p:cNvSpPr>
            <a:spLocks noGrp="1"/>
          </p:cNvSpPr>
          <p:nvPr>
            <p:ph type="subTitle" idx="1"/>
          </p:nvPr>
        </p:nvSpPr>
        <p:spPr>
          <a:xfrm>
            <a:off x="886691" y="540325"/>
            <a:ext cx="10404764" cy="5638800"/>
          </a:xfrm>
        </p:spPr>
        <p:txBody>
          <a:bodyPr/>
          <a:lstStyle/>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THANK YOU</a:t>
            </a:r>
          </a:p>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FOR LISTENING!</a:t>
            </a:r>
          </a:p>
          <a:p>
            <a:pPr eaLnBrk="1" hangingPunct="1">
              <a:spcBef>
                <a:spcPct val="0"/>
              </a:spcBef>
            </a:pPr>
            <a:endParaRPr lang="en-US" altLang="en-US" sz="2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r>
              <a:rPr lang="en-US" altLang="en-US" sz="2600" u="sng" dirty="0">
                <a:solidFill>
                  <a:schemeClr val="tx1"/>
                </a:solidFill>
                <a:latin typeface="Georgia" panose="02040502050405020303" pitchFamily="18" charset="0"/>
                <a:cs typeface="Times New Roman" panose="02020603050405020304" pitchFamily="18" charset="0"/>
              </a:rPr>
              <a:t>Panelists</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Vivian P. Diokno</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Kerry Hopkins</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Jacob G. Masters</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Marios J. Monopolis</a:t>
            </a:r>
          </a:p>
          <a:p>
            <a:pPr eaLnBrk="1" hangingPunct="1">
              <a:spcBef>
                <a:spcPct val="0"/>
              </a:spcBef>
            </a:pPr>
            <a:endParaRPr lang="en-US" altLang="en-US" sz="2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r>
              <a:rPr lang="en-US" altLang="en-US" sz="2600" u="sng" dirty="0">
                <a:solidFill>
                  <a:schemeClr val="tx1"/>
                </a:solidFill>
                <a:latin typeface="Georgia" panose="02040502050405020303" pitchFamily="18" charset="0"/>
                <a:cs typeface="Times New Roman" panose="02020603050405020304" pitchFamily="18" charset="0"/>
              </a:rPr>
              <a:t>Moderator</a:t>
            </a:r>
          </a:p>
          <a:p>
            <a:pPr eaLnBrk="1" hangingPunct="1">
              <a:spcBef>
                <a:spcPct val="0"/>
              </a:spcBef>
            </a:pPr>
            <a:r>
              <a:rPr lang="en-US" altLang="en-US" sz="2600" dirty="0">
                <a:solidFill>
                  <a:schemeClr val="tx1"/>
                </a:solidFill>
                <a:latin typeface="Georgia" panose="02040502050405020303" pitchFamily="18" charset="0"/>
                <a:cs typeface="Times New Roman" panose="02020603050405020304" pitchFamily="18" charset="0"/>
              </a:rPr>
              <a:t>The Honorable Maria Ellena Chavez-Ruark</a:t>
            </a:r>
          </a:p>
        </p:txBody>
      </p:sp>
    </p:spTree>
    <p:extLst>
      <p:ext uri="{BB962C8B-B14F-4D97-AF65-F5344CB8AC3E}">
        <p14:creationId xmlns:p14="http://schemas.microsoft.com/office/powerpoint/2010/main" val="1679496108"/>
      </p:ext>
    </p:extLst>
  </p:cSld>
  <p:clrMapOvr>
    <a:masterClrMapping/>
  </p:clrMapOvr>
  <p:transition/>
</p:sld>
</file>

<file path=ppt/slides/slide5.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WHO TO CONTACT AND WHEN</a:t>
            </a:r>
          </a:p>
        </p:txBody>
      </p:sp>
      <p:sp>
        <p:nvSpPr>
          <p:cNvPr id="4" name="Text Placeholder 3">
            <a:extLst>
              <a:ext uri="{FF2B5EF4-FFF2-40B4-BE49-F238E27FC236}">
                <a16:creationId xmlns:a16="http://schemas.microsoft.com/office/drawing/2014/main" id="{5A8B3E18-6EA1-40F6-BF7E-18CA44A44377}"/>
              </a:ext>
            </a:extLst>
          </p:cNvPr>
          <p:cNvSpPr txBox="1">
            <a:spLocks/>
          </p:cNvSpPr>
          <p:nvPr/>
        </p:nvSpPr>
        <p:spPr>
          <a:xfrm>
            <a:off x="390801" y="1555363"/>
            <a:ext cx="3266569" cy="4376779"/>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2200" u="sng" dirty="0">
                <a:latin typeface="Georgia" panose="02040502050405020303" pitchFamily="18" charset="0"/>
              </a:rPr>
              <a:t>Case Administrator</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How a pleading should be docketed</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The status of a motion or order</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A deficiency notice that was issued</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Notice that order on unopposed motion was uploaded (if there is some urgency)</a:t>
            </a:r>
          </a:p>
          <a:p>
            <a:pPr marL="285750" indent="-285750"/>
            <a:endParaRPr lang="en-US" b="1" dirty="0">
              <a:latin typeface="Georgia" panose="02040502050405020303" pitchFamily="18" charset="0"/>
            </a:endParaRPr>
          </a:p>
        </p:txBody>
      </p:sp>
      <p:sp>
        <p:nvSpPr>
          <p:cNvPr id="5" name="Text Placeholder 5">
            <a:extLst>
              <a:ext uri="{FF2B5EF4-FFF2-40B4-BE49-F238E27FC236}">
                <a16:creationId xmlns:a16="http://schemas.microsoft.com/office/drawing/2014/main" id="{7EC28A47-0670-475E-8A2D-5D27C3F947D7}"/>
              </a:ext>
            </a:extLst>
          </p:cNvPr>
          <p:cNvSpPr txBox="1">
            <a:spLocks/>
          </p:cNvSpPr>
          <p:nvPr/>
        </p:nvSpPr>
        <p:spPr>
          <a:xfrm>
            <a:off x="4151462" y="1555363"/>
            <a:ext cx="3394980" cy="4396360"/>
          </a:xfrm>
          <a:prstGeom prst="rect">
            <a:avLst/>
          </a:prstGeom>
        </p:spPr>
        <p:txBody>
          <a:bodyPr>
            <a:no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2200" u="sng" dirty="0">
                <a:latin typeface="Georgia" panose="02040502050405020303" pitchFamily="18" charset="0"/>
              </a:rPr>
              <a:t>Courtroom Deputy</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Hearings and exhibits</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Notice that a consent has been reached or a matter has settled</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Lateness for a hearing</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Available dates for self-docketing motions</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Whether an appearance is excused</a:t>
            </a:r>
            <a:endParaRPr lang="en-US" sz="2200" b="1" dirty="0">
              <a:latin typeface="Georgia" panose="02040502050405020303" pitchFamily="18" charset="0"/>
            </a:endParaRPr>
          </a:p>
        </p:txBody>
      </p:sp>
      <p:sp>
        <p:nvSpPr>
          <p:cNvPr id="6" name="Text Placeholder 7">
            <a:extLst>
              <a:ext uri="{FF2B5EF4-FFF2-40B4-BE49-F238E27FC236}">
                <a16:creationId xmlns:a16="http://schemas.microsoft.com/office/drawing/2014/main" id="{167A4E0B-5CE4-4447-A732-E8803BC7F39B}"/>
              </a:ext>
            </a:extLst>
          </p:cNvPr>
          <p:cNvSpPr txBox="1">
            <a:spLocks/>
          </p:cNvSpPr>
          <p:nvPr/>
        </p:nvSpPr>
        <p:spPr>
          <a:xfrm>
            <a:off x="7925984" y="1555363"/>
            <a:ext cx="3394979" cy="4396360"/>
          </a:xfrm>
          <a:prstGeom prst="rect">
            <a:avLst/>
          </a:prstGeom>
        </p:spPr>
        <p:txBody>
          <a:bodyPr>
            <a:norm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00"/>
              </a:spcAft>
              <a:buNone/>
            </a:pPr>
            <a:r>
              <a:rPr lang="en-US" sz="2200" u="sng" dirty="0">
                <a:latin typeface="Georgia" panose="02040502050405020303" pitchFamily="18" charset="0"/>
              </a:rPr>
              <a:t>Law Clerk/Judicial Asst</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Case-specific communication with chambers is generally limited</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Lateness for a hearing if Courtroom Deputy unreachable</a:t>
            </a:r>
          </a:p>
          <a:p>
            <a:pPr marL="274320" indent="-274320">
              <a:spcBef>
                <a:spcPts val="0"/>
              </a:spcBef>
              <a:spcAft>
                <a:spcPts val="0"/>
              </a:spcAft>
              <a:buFont typeface="Wingdings" panose="05000000000000000000" pitchFamily="2" charset="2"/>
              <a:buChar char="§"/>
            </a:pPr>
            <a:r>
              <a:rPr lang="en-US" sz="2200" dirty="0">
                <a:latin typeface="Georgia" panose="02040502050405020303" pitchFamily="18" charset="0"/>
              </a:rPr>
              <a:t>Notice that an emergency pleading is going to be filed in a specific case</a:t>
            </a:r>
          </a:p>
          <a:p>
            <a:endParaRPr lang="en-US" b="1" dirty="0">
              <a:latin typeface="Georgia" panose="02040502050405020303" pitchFamily="18" charset="0"/>
            </a:endParaRPr>
          </a:p>
        </p:txBody>
      </p:sp>
    </p:spTree>
    <p:extLst>
      <p:ext uri="{BB962C8B-B14F-4D97-AF65-F5344CB8AC3E}">
        <p14:creationId xmlns:p14="http://schemas.microsoft.com/office/powerpoint/2010/main" val="498891781"/>
      </p:ext>
    </p:extLst>
  </p:cSld>
  <p:clrMapOvr>
    <a:masterClrMapping/>
  </p:clrMapOvr>
</p:sld>
</file>

<file path=ppt/slides/slide6.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COURT RESOURCES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23455" y="1433941"/>
            <a:ext cx="10266218" cy="4606650"/>
          </a:xfrm>
        </p:spPr>
        <p:txBody>
          <a:bodyPr>
            <a:noAutofit/>
          </a:bodyPr>
          <a:lstStyle/>
          <a:p>
            <a:pPr marL="0" marR="0" lvl="0" indent="0" algn="l" defTabSz="457200" rtl="0" eaLnBrk="1" fontAlgn="auto" latinLnBrk="0" hangingPunct="1">
              <a:lnSpc>
                <a:spcPct val="100000"/>
              </a:lnSpc>
              <a:spcBef>
                <a:spcPts val="0"/>
              </a:spcBef>
              <a:spcAft>
                <a:spcPts val="600"/>
              </a:spcAft>
              <a:buClr>
                <a:schemeClr val="tx1"/>
              </a:buClr>
              <a:buSzPct val="80000"/>
              <a:buNone/>
              <a:tabLst/>
              <a:defRPr/>
            </a:pPr>
            <a:r>
              <a:rPr lang="en-US" sz="2400" dirty="0">
                <a:solidFill>
                  <a:prstClr val="black"/>
                </a:solidFill>
              </a:rPr>
              <a:t>Resources available on Court’s website (</a:t>
            </a:r>
            <a:r>
              <a:rPr lang="en-US" sz="2400" dirty="0">
                <a:solidFill>
                  <a:prstClr val="black"/>
                </a:solidFill>
                <a:hlinkClick r:id="rId2"/>
              </a:rPr>
              <a:t>www.mdb.uscourts.gov</a:t>
            </a:r>
            <a:r>
              <a:rPr lang="en-US" sz="2400" dirty="0">
                <a:solidFill>
                  <a:prstClr val="black"/>
                </a:solidFill>
              </a:rPr>
              <a:t>):</a:t>
            </a:r>
          </a:p>
          <a:p>
            <a:pPr marL="27432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“Judges’ Info” tab</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Judges’ webpages with protocols and procedures</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opinions issued by Court (searchable)</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virtual hearings information for Court and each Judge</a:t>
            </a:r>
          </a:p>
          <a:p>
            <a:pPr marL="27432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“General Info” tab</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contact information for Chapter 7 and 13 trustees</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contact information for U.S. Trustee’s Office</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credit counseling information, national standards for allowable living expenses, means testing information and poverty guidelines</a:t>
            </a:r>
          </a:p>
        </p:txBody>
      </p:sp>
    </p:spTree>
    <p:extLst>
      <p:ext uri="{BB962C8B-B14F-4D97-AF65-F5344CB8AC3E}">
        <p14:creationId xmlns:p14="http://schemas.microsoft.com/office/powerpoint/2010/main" val="1391443293"/>
      </p:ext>
    </p:extLst>
  </p:cSld>
  <p:clrMapOvr>
    <a:masterClrMapping/>
  </p:clrMapOvr>
</p:sld>
</file>

<file path=ppt/slides/slide7.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COURT RESOURCES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23455" y="1433940"/>
            <a:ext cx="10266218" cy="4772895"/>
          </a:xfrm>
        </p:spPr>
        <p:txBody>
          <a:bodyPr>
            <a:noAutofit/>
          </a:bodyPr>
          <a:lstStyle/>
          <a:p>
            <a:pPr marL="0" marR="0" lvl="0" indent="0" algn="l" defTabSz="457200" rtl="0" eaLnBrk="1" fontAlgn="auto" latinLnBrk="0" hangingPunct="1">
              <a:lnSpc>
                <a:spcPct val="100000"/>
              </a:lnSpc>
              <a:spcBef>
                <a:spcPts val="0"/>
              </a:spcBef>
              <a:spcAft>
                <a:spcPts val="600"/>
              </a:spcAft>
              <a:buClr>
                <a:schemeClr val="tx1"/>
              </a:buClr>
              <a:buSzPct val="80000"/>
              <a:buNone/>
              <a:tabLst/>
              <a:defRPr/>
            </a:pPr>
            <a:r>
              <a:rPr lang="en-US" sz="2400" dirty="0">
                <a:solidFill>
                  <a:prstClr val="black"/>
                </a:solidFill>
              </a:rPr>
              <a:t>Resources available on Court’s website (</a:t>
            </a:r>
            <a:r>
              <a:rPr lang="en-US" sz="2400" dirty="0">
                <a:solidFill>
                  <a:prstClr val="black"/>
                </a:solidFill>
                <a:hlinkClick r:id="rId2"/>
              </a:rPr>
              <a:t>www.mdb.uscourts.gov</a:t>
            </a:r>
            <a:r>
              <a:rPr lang="en-US" sz="2400" dirty="0">
                <a:solidFill>
                  <a:prstClr val="black"/>
                </a:solidFill>
              </a:rPr>
              <a:t>) (cont.):</a:t>
            </a:r>
          </a:p>
          <a:p>
            <a:pPr marL="27432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“For Attorneys” tab</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administrative orders</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complex Chapter 11 procedures</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Local Rules</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manuals on appeals, removals and withdrawals of the reference</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SBRA materials</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certificates of service rules and sample</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electronic filing procedures for proofs of claim</a:t>
            </a:r>
            <a:endParaRPr kumimoji="0" lang="en-US" sz="2400" i="0" u="none" strike="noStrike" kern="1200" cap="none" spc="0" normalizeH="0" baseline="0" noProof="0" dirty="0">
              <a:ln>
                <a:noFill/>
              </a:ln>
              <a:solidFill>
                <a:prstClr val="black"/>
              </a:solidFill>
              <a:effectLst/>
              <a:uLnTx/>
              <a:uFillTx/>
              <a:latin typeface="Georgia" panose="02040502050405020303" pitchFamily="18" charset="0"/>
            </a:endParaRP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volunteer </a:t>
            </a: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opportunities (DAP and low bono Chapter 7 and Chapter 13)</a:t>
            </a:r>
          </a:p>
        </p:txBody>
      </p:sp>
    </p:spTree>
    <p:extLst>
      <p:ext uri="{BB962C8B-B14F-4D97-AF65-F5344CB8AC3E}">
        <p14:creationId xmlns:p14="http://schemas.microsoft.com/office/powerpoint/2010/main" val="2585163431"/>
      </p:ext>
    </p:extLst>
  </p:cSld>
  <p:clrMapOvr>
    <a:masterClrMapping/>
  </p:clrMapOvr>
</p:sld>
</file>

<file path=ppt/slides/slide8.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08B3C-1A3E-40D2-BF42-9B59E99D8261}"/>
              </a:ext>
            </a:extLst>
          </p:cNvPr>
          <p:cNvSpPr>
            <a:spLocks noGrp="1"/>
          </p:cNvSpPr>
          <p:nvPr>
            <p:ph type="title"/>
          </p:nvPr>
        </p:nvSpPr>
        <p:spPr/>
        <p:txBody>
          <a:bodyPr/>
          <a:lstStyle/>
          <a:p>
            <a:r>
              <a:rPr lang="en-US" dirty="0"/>
              <a:t>COURT RESOURCES</a:t>
            </a:r>
          </a:p>
        </p:txBody>
      </p:sp>
      <p:sp>
        <p:nvSpPr>
          <p:cNvPr id="3" name="Content Placeholder 2">
            <a:extLst>
              <a:ext uri="{FF2B5EF4-FFF2-40B4-BE49-F238E27FC236}">
                <a16:creationId xmlns:a16="http://schemas.microsoft.com/office/drawing/2014/main" id="{28954B2D-516F-43BE-BC9B-DC5862E96584}"/>
              </a:ext>
            </a:extLst>
          </p:cNvPr>
          <p:cNvSpPr>
            <a:spLocks noGrp="1"/>
          </p:cNvSpPr>
          <p:nvPr>
            <p:ph idx="1"/>
          </p:nvPr>
        </p:nvSpPr>
        <p:spPr>
          <a:xfrm>
            <a:off x="623455" y="1433941"/>
            <a:ext cx="10266218" cy="4592786"/>
          </a:xfrm>
        </p:spPr>
        <p:txBody>
          <a:bodyPr>
            <a:noAutofit/>
          </a:bodyPr>
          <a:lstStyle/>
          <a:p>
            <a:pPr marL="0" marR="0" lvl="0" indent="0" algn="l" defTabSz="457200" rtl="0" eaLnBrk="1" fontAlgn="auto" latinLnBrk="0" hangingPunct="1">
              <a:lnSpc>
                <a:spcPct val="100000"/>
              </a:lnSpc>
              <a:spcBef>
                <a:spcPts val="0"/>
              </a:spcBef>
              <a:spcAft>
                <a:spcPts val="600"/>
              </a:spcAft>
              <a:buClr>
                <a:schemeClr val="tx1"/>
              </a:buClr>
              <a:buSzPct val="80000"/>
              <a:buNone/>
              <a:tabLst/>
              <a:defRPr/>
            </a:pPr>
            <a:r>
              <a:rPr lang="en-US" sz="2400" dirty="0">
                <a:solidFill>
                  <a:prstClr val="black"/>
                </a:solidFill>
              </a:rPr>
              <a:t>Resources available on Court’s website (</a:t>
            </a:r>
            <a:r>
              <a:rPr lang="en-US" sz="2400" dirty="0">
                <a:solidFill>
                  <a:prstClr val="black"/>
                </a:solidFill>
                <a:hlinkClick r:id="rId2"/>
              </a:rPr>
              <a:t>www.mdb.uscourts.gov</a:t>
            </a:r>
            <a:r>
              <a:rPr lang="en-US" sz="2400" dirty="0">
                <a:solidFill>
                  <a:prstClr val="black"/>
                </a:solidFill>
              </a:rPr>
              <a:t>) (cont.):</a:t>
            </a:r>
          </a:p>
          <a:p>
            <a:pPr marL="27432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“Forms &amp; Fees” tab</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official forms and Court fees</a:t>
            </a:r>
          </a:p>
          <a:p>
            <a:pPr marL="27432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“Case Info” tab</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case administrators’ telephone numbers and email addresses</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transcript requests</a:t>
            </a:r>
            <a:endParaRPr lang="en-US" sz="2400" dirty="0">
              <a:solidFill>
                <a:prstClr val="black"/>
              </a:solidFill>
            </a:endParaRP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DAP and low bono programs</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lang="en-US" sz="2400" dirty="0">
                <a:solidFill>
                  <a:prstClr val="black"/>
                </a:solidFill>
              </a:rPr>
              <a:t>unclaimed funds procedures and forms</a:t>
            </a:r>
            <a:endParaRPr kumimoji="0" lang="en-US" sz="2400" i="0" u="none" strike="noStrike" kern="1200" cap="none" spc="0" normalizeH="0" baseline="0" noProof="0" dirty="0">
              <a:ln>
                <a:noFill/>
              </a:ln>
              <a:solidFill>
                <a:prstClr val="black"/>
              </a:solidFill>
              <a:effectLst/>
              <a:uLnTx/>
              <a:uFillTx/>
              <a:latin typeface="Georgia" panose="02040502050405020303" pitchFamily="18" charset="0"/>
            </a:endParaRPr>
          </a:p>
          <a:p>
            <a:pPr marL="27432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“Programs &amp; Services” tab</a:t>
            </a:r>
          </a:p>
          <a:p>
            <a:pPr marL="548640" marR="0" lvl="0" indent="-274320" algn="l" defTabSz="457200" rtl="0" eaLnBrk="1" fontAlgn="auto" latinLnBrk="0" hangingPunct="1">
              <a:lnSpc>
                <a:spcPct val="100000"/>
              </a:lnSpc>
              <a:spcBef>
                <a:spcPts val="0"/>
              </a:spcBef>
              <a:spcAft>
                <a:spcPts val="600"/>
              </a:spcAft>
              <a:buClr>
                <a:schemeClr val="tx1"/>
              </a:buClr>
              <a:buSzPct val="80000"/>
              <a:buFont typeface="Wingdings" panose="05000000000000000000" pitchFamily="2" charset="2"/>
              <a:buChar char="Ø"/>
              <a:tabLst/>
              <a:defRPr/>
            </a:pPr>
            <a:r>
              <a:rPr kumimoji="0" lang="en-US" sz="2400" i="0" u="none" strike="noStrike" kern="1200" cap="none" spc="0" normalizeH="0" baseline="0" noProof="0" dirty="0">
                <a:ln>
                  <a:noFill/>
                </a:ln>
                <a:solidFill>
                  <a:prstClr val="black"/>
                </a:solidFill>
                <a:effectLst/>
                <a:uLnTx/>
                <a:uFillTx/>
                <a:latin typeface="Georgia" panose="02040502050405020303" pitchFamily="18" charset="0"/>
              </a:rPr>
              <a:t>ADA accommodations and interpreter services</a:t>
            </a:r>
          </a:p>
        </p:txBody>
      </p:sp>
    </p:spTree>
    <p:extLst>
      <p:ext uri="{BB962C8B-B14F-4D97-AF65-F5344CB8AC3E}">
        <p14:creationId xmlns:p14="http://schemas.microsoft.com/office/powerpoint/2010/main" val="2665962268"/>
      </p:ext>
    </p:extLst>
  </p:cSld>
  <p:clrMapOvr>
    <a:masterClrMapping/>
  </p:clrMapOvr>
</p:sld>
</file>

<file path=ppt/slides/slide9.xml><?xml version="1.0" encoding="utf-8"?>
<p:sld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a:extLst>
              <a:ext uri="{FF2B5EF4-FFF2-40B4-BE49-F238E27FC236}">
                <a16:creationId xmlns:a16="http://schemas.microsoft.com/office/drawing/2014/main" id="{C76B1849-1DA9-449B-8C1C-2ED3BB74E4F4}"/>
              </a:ext>
            </a:extLst>
          </p:cNvPr>
          <p:cNvSpPr>
            <a:spLocks noGrp="1"/>
          </p:cNvSpPr>
          <p:nvPr>
            <p:ph type="subTitle" idx="1"/>
          </p:nvPr>
        </p:nvSpPr>
        <p:spPr>
          <a:xfrm>
            <a:off x="1943100" y="609600"/>
            <a:ext cx="8305800" cy="5638800"/>
          </a:xfrm>
        </p:spPr>
        <p:txBody>
          <a:bodyPr/>
          <a:lstStyle/>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endParaRPr lang="en-US" altLang="en-US" sz="3600" dirty="0">
              <a:solidFill>
                <a:schemeClr val="tx1"/>
              </a:solidFill>
              <a:latin typeface="Georgia" panose="02040502050405020303" pitchFamily="18" charset="0"/>
              <a:cs typeface="Times New Roman" panose="02020603050405020304" pitchFamily="18" charset="0"/>
            </a:endParaRPr>
          </a:p>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SERVICE AND NOTICE</a:t>
            </a:r>
          </a:p>
          <a:p>
            <a:pPr eaLnBrk="1" hangingPunct="1">
              <a:spcBef>
                <a:spcPct val="0"/>
              </a:spcBef>
            </a:pPr>
            <a:r>
              <a:rPr lang="en-US" altLang="en-US" sz="4800" dirty="0">
                <a:solidFill>
                  <a:schemeClr val="tx1"/>
                </a:solidFill>
                <a:latin typeface="Georgia" panose="02040502050405020303" pitchFamily="18" charset="0"/>
                <a:cs typeface="Times New Roman" panose="02020603050405020304" pitchFamily="18" charset="0"/>
              </a:rPr>
              <a:t>REQUIREMENTS</a:t>
            </a:r>
          </a:p>
        </p:txBody>
      </p:sp>
    </p:spTree>
    <p:extLst>
      <p:ext uri="{BB962C8B-B14F-4D97-AF65-F5344CB8AC3E}">
        <p14:creationId xmlns:p14="http://schemas.microsoft.com/office/powerpoint/2010/main" val="2639782533"/>
      </p:ext>
    </p:extLst>
  </p:cSld>
  <p:clrMapOvr>
    <a:masterClrMapping/>
  </p:clrMapOvr>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dcterms:created xsi:type="dcterms:W3CDTF">1900-01-01T05:00:00.0000000Z</dcterms:created>
  <dcterms:modified xsi:type="dcterms:W3CDTF">1900-01-01T05:00:00.0000000Z</dcterms:modified>
</coreProperties>
</file>